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32"/>
  </p:notesMasterIdLst>
  <p:handoutMasterIdLst>
    <p:handoutMasterId r:id="rId33"/>
  </p:handoutMasterIdLst>
  <p:sldIdLst>
    <p:sldId id="1557" r:id="rId2"/>
    <p:sldId id="1540" r:id="rId3"/>
    <p:sldId id="1571" r:id="rId4"/>
    <p:sldId id="1542" r:id="rId5"/>
    <p:sldId id="1568" r:id="rId6"/>
    <p:sldId id="1526" r:id="rId7"/>
    <p:sldId id="1564" r:id="rId8"/>
    <p:sldId id="1464" r:id="rId9"/>
    <p:sldId id="1429" r:id="rId10"/>
    <p:sldId id="1465" r:id="rId11"/>
    <p:sldId id="1466" r:id="rId12"/>
    <p:sldId id="1548" r:id="rId13"/>
    <p:sldId id="1471" r:id="rId14"/>
    <p:sldId id="1544" r:id="rId15"/>
    <p:sldId id="1566" r:id="rId16"/>
    <p:sldId id="1546" r:id="rId17"/>
    <p:sldId id="1563" r:id="rId18"/>
    <p:sldId id="1457" r:id="rId19"/>
    <p:sldId id="1555" r:id="rId20"/>
    <p:sldId id="1558" r:id="rId21"/>
    <p:sldId id="1463" r:id="rId22"/>
    <p:sldId id="1491" r:id="rId23"/>
    <p:sldId id="1389" r:id="rId24"/>
    <p:sldId id="1527" r:id="rId25"/>
    <p:sldId id="1477" r:id="rId26"/>
    <p:sldId id="1478" r:id="rId27"/>
    <p:sldId id="1481" r:id="rId28"/>
    <p:sldId id="1482" r:id="rId29"/>
    <p:sldId id="1483" r:id="rId30"/>
    <p:sldId id="1460"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7C67"/>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976" autoAdjust="0"/>
    <p:restoredTop sz="59396" autoAdjust="0"/>
  </p:normalViewPr>
  <p:slideViewPr>
    <p:cSldViewPr snapToGrid="0">
      <p:cViewPr varScale="1">
        <p:scale>
          <a:sx n="71" d="100"/>
          <a:sy n="71" d="100"/>
        </p:scale>
        <p:origin x="2400" y="66"/>
      </p:cViewPr>
      <p:guideLst/>
    </p:cSldViewPr>
  </p:slideViewPr>
  <p:outlineViewPr>
    <p:cViewPr>
      <p:scale>
        <a:sx n="33" d="100"/>
        <a:sy n="33" d="100"/>
      </p:scale>
      <p:origin x="0" y="0"/>
    </p:cViewPr>
  </p:outlineViewPr>
  <p:notesTextViewPr>
    <p:cViewPr>
      <p:scale>
        <a:sx n="150" d="100"/>
        <a:sy n="150" d="100"/>
      </p:scale>
      <p:origin x="0" y="0"/>
    </p:cViewPr>
  </p:notesTextViewPr>
  <p:notesViewPr>
    <p:cSldViewPr snapToGrid="0">
      <p:cViewPr varScale="1">
        <p:scale>
          <a:sx n="91" d="100"/>
          <a:sy n="91" d="100"/>
        </p:scale>
        <p:origin x="3750"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59996A5-CDFA-4FEF-B9FA-99C6A274161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C6002D5-AFD6-4B64-889C-6089F5AD0B8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BE72F5D-C35F-4583-AC44-96057386B1C3}" type="datetimeFigureOut">
              <a:rPr lang="en-US" smtClean="0"/>
              <a:t>3/25/2024</a:t>
            </a:fld>
            <a:endParaRPr lang="en-US"/>
          </a:p>
        </p:txBody>
      </p:sp>
      <p:sp>
        <p:nvSpPr>
          <p:cNvPr id="4" name="Footer Placeholder 3">
            <a:extLst>
              <a:ext uri="{FF2B5EF4-FFF2-40B4-BE49-F238E27FC236}">
                <a16:creationId xmlns:a16="http://schemas.microsoft.com/office/drawing/2014/main" id="{9B6892E0-9B3D-4A16-A3D7-65F9D5451F9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394A9B6-496B-4302-B6B3-7998B21AA1B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C2B022A-1C23-4C6C-B7AA-C008090E503C}" type="slidenum">
              <a:rPr lang="en-US" smtClean="0"/>
              <a:t>‹#›</a:t>
            </a:fld>
            <a:endParaRPr lang="en-US"/>
          </a:p>
        </p:txBody>
      </p:sp>
    </p:spTree>
    <p:extLst>
      <p:ext uri="{BB962C8B-B14F-4D97-AF65-F5344CB8AC3E}">
        <p14:creationId xmlns:p14="http://schemas.microsoft.com/office/powerpoint/2010/main" val="37524060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EEFC5D-34F1-49CC-B075-2C1CB9B5A5B7}" type="datetimeFigureOut">
              <a:rPr lang="en-US" smtClean="0"/>
              <a:t>3/25/2024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CD0238-40BC-4CCE-B51E-62AE5A568757}" type="slidenum">
              <a:rPr lang="en-US" smtClean="0"/>
              <a:t>‹#›</a:t>
            </a:fld>
            <a:endParaRPr lang="en-US"/>
          </a:p>
        </p:txBody>
      </p:sp>
    </p:spTree>
    <p:extLst>
      <p:ext uri="{BB962C8B-B14F-4D97-AF65-F5344CB8AC3E}">
        <p14:creationId xmlns:p14="http://schemas.microsoft.com/office/powerpoint/2010/main" val="3070144010"/>
      </p:ext>
    </p:extLst>
  </p:cSld>
  <p:clrMap bg1="lt1" tx1="dk1" bg2="lt2" tx2="dk2" accent1="accent1" accent2="accent2" accent3="accent3" accent4="accent4" accent5="accent5" accent6="accent6" hlink="hlink" folHlink="folHlink"/>
  <p:notesStyle>
    <a:lvl1pPr marL="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1pPr>
    <a:lvl2pPr marL="365760" indent="-18288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2pPr>
    <a:lvl3pPr marL="548640" indent="-18288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3pPr>
    <a:lvl4pPr marL="731520" indent="-18288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4pPr>
    <a:lvl5pPr marL="914400" indent="-18288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latin typeface="Arial" panose="020B0604020202020204" pitchFamily="34" charset="0"/>
                <a:cs typeface="Arial" panose="020B0604020202020204" pitchFamily="34" charset="0"/>
              </a:rPr>
              <a:t>Scholarly community is a bunch of self-appointed experts who want to sell you some books. </a:t>
            </a:r>
          </a:p>
          <a:p>
            <a:pPr marL="0" indent="0">
              <a:buFont typeface="Arial" panose="020B0604020202020204" pitchFamily="34" charset="0"/>
              <a:buNone/>
            </a:pPr>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2CD0238-40BC-4CCE-B51E-62AE5A568757}" type="slidenum">
              <a:rPr lang="en-US" smtClean="0"/>
              <a:t>1</a:t>
            </a:fld>
            <a:endParaRPr lang="en-US"/>
          </a:p>
        </p:txBody>
      </p:sp>
    </p:spTree>
    <p:extLst>
      <p:ext uri="{BB962C8B-B14F-4D97-AF65-F5344CB8AC3E}">
        <p14:creationId xmlns:p14="http://schemas.microsoft.com/office/powerpoint/2010/main" val="35408401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68 </a:t>
            </a:r>
            <a:r>
              <a:rPr lang="en-US" b="1" dirty="0" err="1">
                <a:latin typeface="Arial" panose="020B0604020202020204" pitchFamily="34" charset="0"/>
                <a:cs typeface="Arial" panose="020B0604020202020204" pitchFamily="34" charset="0"/>
              </a:rPr>
              <a:t>AD’ers</a:t>
            </a:r>
            <a:r>
              <a:rPr lang="en-US" b="1" dirty="0">
                <a:latin typeface="Arial" panose="020B0604020202020204" pitchFamily="34" charset="0"/>
                <a:cs typeface="Arial" panose="020B0604020202020204" pitchFamily="34" charset="0"/>
              </a:rPr>
              <a:t> want to concentrate on the verb tenses.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Interpretation must remain consistent within surrounding verses and entire chapter.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Notice verb tenses in chapter 11.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2CD0238-40BC-4CCE-B51E-62AE5A568757}" type="slidenum">
              <a:rPr lang="en-US" smtClean="0"/>
              <a:t>10</a:t>
            </a:fld>
            <a:endParaRPr lang="en-US"/>
          </a:p>
        </p:txBody>
      </p:sp>
    </p:spTree>
    <p:extLst>
      <p:ext uri="{BB962C8B-B14F-4D97-AF65-F5344CB8AC3E}">
        <p14:creationId xmlns:p14="http://schemas.microsoft.com/office/powerpoint/2010/main" val="40785469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Notice verb tenses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2CD0238-40BC-4CCE-B51E-62AE5A568757}" type="slidenum">
              <a:rPr lang="en-US" smtClean="0"/>
              <a:t>11</a:t>
            </a:fld>
            <a:endParaRPr lang="en-US"/>
          </a:p>
        </p:txBody>
      </p:sp>
    </p:spTree>
    <p:extLst>
      <p:ext uri="{BB962C8B-B14F-4D97-AF65-F5344CB8AC3E}">
        <p14:creationId xmlns:p14="http://schemas.microsoft.com/office/powerpoint/2010/main" val="125461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2CD0238-40BC-4CCE-B51E-62AE5A568757}" type="slidenum">
              <a:rPr lang="en-US" smtClean="0"/>
              <a:t>12</a:t>
            </a:fld>
            <a:endParaRPr lang="en-US"/>
          </a:p>
        </p:txBody>
      </p:sp>
    </p:spTree>
    <p:extLst>
      <p:ext uri="{BB962C8B-B14F-4D97-AF65-F5344CB8AC3E}">
        <p14:creationId xmlns:p14="http://schemas.microsoft.com/office/powerpoint/2010/main" val="21972567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1" dirty="0">
                <a:latin typeface="Arial" panose="020B0604020202020204" pitchFamily="34" charset="0"/>
                <a:cs typeface="Arial" panose="020B0604020202020204" pitchFamily="34" charset="0"/>
              </a:rPr>
              <a:t>68 </a:t>
            </a:r>
            <a:r>
              <a:rPr lang="en-US" b="1" dirty="0" err="1">
                <a:latin typeface="Arial" panose="020B0604020202020204" pitchFamily="34" charset="0"/>
                <a:cs typeface="Arial" panose="020B0604020202020204" pitchFamily="34" charset="0"/>
              </a:rPr>
              <a:t>AD’ers</a:t>
            </a:r>
            <a:r>
              <a:rPr lang="en-US" b="1" dirty="0">
                <a:latin typeface="Arial" panose="020B0604020202020204" pitchFamily="34" charset="0"/>
                <a:cs typeface="Arial" panose="020B0604020202020204" pitchFamily="34" charset="0"/>
              </a:rPr>
              <a:t> do this ALL the time</a:t>
            </a:r>
          </a:p>
          <a:p>
            <a:pPr marL="182880" indent="-182880">
              <a:buFont typeface="Arial" panose="020B0604020202020204" pitchFamily="34" charset="0"/>
              <a:buChar char="•"/>
            </a:pPr>
            <a:r>
              <a:rPr lang="en-US" b="1" dirty="0">
                <a:latin typeface="Arial" panose="020B0604020202020204" pitchFamily="34" charset="0"/>
                <a:cs typeface="Arial" panose="020B0604020202020204" pitchFamily="34" charset="0"/>
              </a:rPr>
              <a:t>Make up evidence</a:t>
            </a:r>
          </a:p>
          <a:p>
            <a:pPr marL="0" indent="0">
              <a:buFontTx/>
              <a:buNone/>
            </a:pPr>
            <a:endParaRPr lang="en-US" b="1" dirty="0">
              <a:latin typeface="Arial" panose="020B0604020202020204" pitchFamily="34" charset="0"/>
              <a:cs typeface="Arial" panose="020B0604020202020204" pitchFamily="34" charset="0"/>
            </a:endParaRPr>
          </a:p>
          <a:p>
            <a:pPr marL="0" indent="0">
              <a:buFontTx/>
              <a:buNone/>
            </a:pPr>
            <a:r>
              <a:rPr lang="en-US" b="1" dirty="0">
                <a:latin typeface="Arial" panose="020B0604020202020204" pitchFamily="34" charset="0"/>
                <a:cs typeface="Arial" panose="020B0604020202020204" pitchFamily="34" charset="0"/>
              </a:rPr>
              <a:t>(95 </a:t>
            </a:r>
            <a:r>
              <a:rPr lang="en-US" b="1" dirty="0" err="1">
                <a:latin typeface="Arial" panose="020B0604020202020204" pitchFamily="34" charset="0"/>
                <a:cs typeface="Arial" panose="020B0604020202020204" pitchFamily="34" charset="0"/>
              </a:rPr>
              <a:t>AD’ers</a:t>
            </a:r>
            <a:r>
              <a:rPr lang="en-US" b="1" dirty="0">
                <a:latin typeface="Arial" panose="020B0604020202020204" pitchFamily="34" charset="0"/>
                <a:cs typeface="Arial" panose="020B0604020202020204" pitchFamily="34" charset="0"/>
              </a:rPr>
              <a:t> are just sort of sleep walking through Revelation</a:t>
            </a:r>
          </a:p>
          <a:p>
            <a:pPr marL="182880" indent="-182880">
              <a:buFont typeface="Arial" panose="020B0604020202020204" pitchFamily="34" charset="0"/>
              <a:buChar char="•"/>
            </a:pPr>
            <a:r>
              <a:rPr lang="en-US" b="1" dirty="0">
                <a:latin typeface="Arial" panose="020B0604020202020204" pitchFamily="34" charset="0"/>
                <a:cs typeface="Arial" panose="020B0604020202020204" pitchFamily="34" charset="0"/>
              </a:rPr>
              <a:t>Not being able to support their claims with evidence)</a:t>
            </a:r>
          </a:p>
          <a:p>
            <a:pPr marL="0" indent="0">
              <a:buFontTx/>
              <a:buNone/>
            </a:pPr>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2CD0238-40BC-4CCE-B51E-62AE5A568757}" type="slidenum">
              <a:rPr lang="en-US" smtClean="0"/>
              <a:t>13</a:t>
            </a:fld>
            <a:endParaRPr lang="en-US"/>
          </a:p>
        </p:txBody>
      </p:sp>
    </p:spTree>
    <p:extLst>
      <p:ext uri="{BB962C8B-B14F-4D97-AF65-F5344CB8AC3E}">
        <p14:creationId xmlns:p14="http://schemas.microsoft.com/office/powerpoint/2010/main" val="8128094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2000" b="1" i="1" dirty="0">
                <a:solidFill>
                  <a:srgbClr val="C00000"/>
                </a:solidFill>
                <a:latin typeface="Arial" panose="020B0604020202020204" pitchFamily="34" charset="0"/>
                <a:cs typeface="Arial" panose="020B0604020202020204" pitchFamily="34" charset="0"/>
              </a:rPr>
              <a:t>68 AD’ers want to play date games with Chapter 11.</a:t>
            </a:r>
          </a:p>
          <a:p>
            <a:pPr algn="just"/>
            <a:endParaRPr lang="en-US" sz="2000" b="1" i="1" dirty="0">
              <a:solidFill>
                <a:srgbClr val="C00000"/>
              </a:solidFill>
              <a:latin typeface="Arial" panose="020B0604020202020204" pitchFamily="34" charset="0"/>
              <a:cs typeface="Arial" panose="020B0604020202020204" pitchFamily="34" charset="0"/>
            </a:endParaRPr>
          </a:p>
          <a:p>
            <a:pPr algn="just"/>
            <a:r>
              <a:rPr lang="en-US" sz="2000" b="1" i="1" dirty="0">
                <a:solidFill>
                  <a:srgbClr val="C00000"/>
                </a:solidFill>
                <a:latin typeface="Arial" panose="020B0604020202020204" pitchFamily="34" charset="0"/>
                <a:cs typeface="Arial" panose="020B0604020202020204" pitchFamily="34" charset="0"/>
              </a:rPr>
              <a:t>So, let’s align 68 </a:t>
            </a:r>
            <a:r>
              <a:rPr lang="en-US" sz="2000" b="1" i="1" dirty="0" err="1">
                <a:solidFill>
                  <a:srgbClr val="C00000"/>
                </a:solidFill>
                <a:latin typeface="Arial" panose="020B0604020202020204" pitchFamily="34" charset="0"/>
                <a:cs typeface="Arial" panose="020B0604020202020204" pitchFamily="34" charset="0"/>
              </a:rPr>
              <a:t>AD’ers</a:t>
            </a:r>
            <a:r>
              <a:rPr lang="en-US" sz="2000" b="1" i="1" dirty="0">
                <a:solidFill>
                  <a:srgbClr val="C00000"/>
                </a:solidFill>
                <a:latin typeface="Arial" panose="020B0604020202020204" pitchFamily="34" charset="0"/>
                <a:cs typeface="Arial" panose="020B0604020202020204" pitchFamily="34" charset="0"/>
              </a:rPr>
              <a:t> claims with their claims</a:t>
            </a:r>
          </a:p>
          <a:p>
            <a:pPr algn="just"/>
            <a:endParaRPr lang="en-US" sz="2000" b="1" i="1" dirty="0">
              <a:solidFill>
                <a:srgbClr val="C00000"/>
              </a:solidFill>
              <a:latin typeface="Arial" panose="020B0604020202020204" pitchFamily="34" charset="0"/>
              <a:cs typeface="Arial" panose="020B0604020202020204" pitchFamily="34" charset="0"/>
            </a:endParaRPr>
          </a:p>
          <a:p>
            <a:pPr algn="just"/>
            <a:r>
              <a:rPr lang="en-US" sz="2000" b="1" i="1" dirty="0">
                <a:solidFill>
                  <a:srgbClr val="C00000"/>
                </a:solidFill>
                <a:latin typeface="Arial" panose="020B0604020202020204" pitchFamily="34" charset="0"/>
                <a:cs typeface="Arial" panose="020B0604020202020204" pitchFamily="34" charset="0"/>
              </a:rPr>
              <a:t>Revelation 11:2</a:t>
            </a:r>
          </a:p>
          <a:p>
            <a:pPr algn="just"/>
            <a:r>
              <a:rPr lang="en-US" sz="2000" b="1" i="1" baseline="30000" dirty="0">
                <a:solidFill>
                  <a:srgbClr val="C00000"/>
                </a:solidFill>
                <a:latin typeface="Arial" panose="020B0604020202020204" pitchFamily="34" charset="0"/>
                <a:cs typeface="Arial" panose="020B0604020202020204" pitchFamily="34" charset="0"/>
              </a:rPr>
              <a:t>2</a:t>
            </a:r>
            <a:r>
              <a:rPr lang="en-US" sz="2000" b="1" i="1" baseline="30000" dirty="0">
                <a:latin typeface="Arial" panose="020B0604020202020204" pitchFamily="34" charset="0"/>
                <a:cs typeface="Arial" panose="020B0604020202020204" pitchFamily="34" charset="0"/>
              </a:rPr>
              <a:t> </a:t>
            </a:r>
            <a:r>
              <a:rPr lang="en-US" sz="2000" b="1" i="1" dirty="0">
                <a:latin typeface="Arial" panose="020B0604020202020204" pitchFamily="34" charset="0"/>
                <a:cs typeface="Arial" panose="020B0604020202020204" pitchFamily="34" charset="0"/>
              </a:rPr>
              <a:t>But the court which is without the temple leave out, and measure it not; for it </a:t>
            </a:r>
            <a:r>
              <a:rPr lang="en-US" sz="2000" b="1" i="1" dirty="0">
                <a:solidFill>
                  <a:srgbClr val="C00000"/>
                </a:solidFill>
                <a:latin typeface="Arial" panose="020B0604020202020204" pitchFamily="34" charset="0"/>
                <a:cs typeface="Arial" panose="020B0604020202020204" pitchFamily="34" charset="0"/>
              </a:rPr>
              <a:t>is </a:t>
            </a:r>
            <a:r>
              <a:rPr lang="en-US" sz="2000" b="1" i="1" dirty="0">
                <a:latin typeface="Arial" panose="020B0604020202020204" pitchFamily="34" charset="0"/>
                <a:cs typeface="Arial" panose="020B0604020202020204" pitchFamily="34" charset="0"/>
              </a:rPr>
              <a:t>given unto the Gentiles: and the holy city </a:t>
            </a:r>
            <a:r>
              <a:rPr lang="en-US" sz="2000" b="1" i="1" dirty="0">
                <a:solidFill>
                  <a:srgbClr val="C00000"/>
                </a:solidFill>
                <a:latin typeface="Arial" panose="020B0604020202020204" pitchFamily="34" charset="0"/>
                <a:cs typeface="Arial" panose="020B0604020202020204" pitchFamily="34" charset="0"/>
              </a:rPr>
              <a:t>shall </a:t>
            </a:r>
            <a:r>
              <a:rPr lang="en-US" sz="2000" b="1" i="1" dirty="0">
                <a:latin typeface="Arial" panose="020B0604020202020204" pitchFamily="34" charset="0"/>
                <a:cs typeface="Arial" panose="020B0604020202020204" pitchFamily="34" charset="0"/>
              </a:rPr>
              <a:t>they tread under foot forty and two months.</a:t>
            </a:r>
          </a:p>
          <a:p>
            <a:pPr algn="just"/>
            <a:endParaRPr lang="en-US" sz="2000" b="1" i="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2CD0238-40BC-4CCE-B51E-62AE5A568757}" type="slidenum">
              <a:rPr lang="en-US" smtClean="0"/>
              <a:t>14</a:t>
            </a:fld>
            <a:endParaRPr lang="en-US"/>
          </a:p>
        </p:txBody>
      </p:sp>
    </p:spTree>
    <p:extLst>
      <p:ext uri="{BB962C8B-B14F-4D97-AF65-F5344CB8AC3E}">
        <p14:creationId xmlns:p14="http://schemas.microsoft.com/office/powerpoint/2010/main" val="1802343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2000" b="1" i="1" dirty="0">
                <a:solidFill>
                  <a:srgbClr val="C00000"/>
                </a:solidFill>
                <a:latin typeface="Arial" panose="020B0604020202020204" pitchFamily="34" charset="0"/>
                <a:cs typeface="Arial" panose="020B0604020202020204" pitchFamily="34" charset="0"/>
              </a:rPr>
              <a:t>68 AD’ers want to play date games with Chapter 11.</a:t>
            </a:r>
          </a:p>
          <a:p>
            <a:pPr algn="just"/>
            <a:endParaRPr lang="en-US" sz="2000" b="1" i="1" dirty="0">
              <a:solidFill>
                <a:srgbClr val="C00000"/>
              </a:solidFill>
              <a:latin typeface="Arial" panose="020B0604020202020204" pitchFamily="34" charset="0"/>
              <a:cs typeface="Arial" panose="020B0604020202020204" pitchFamily="34" charset="0"/>
            </a:endParaRPr>
          </a:p>
          <a:p>
            <a:pPr algn="just"/>
            <a:r>
              <a:rPr lang="en-US" sz="2000" b="1" i="1" dirty="0">
                <a:solidFill>
                  <a:srgbClr val="C00000"/>
                </a:solidFill>
                <a:latin typeface="Arial" panose="020B0604020202020204" pitchFamily="34" charset="0"/>
                <a:cs typeface="Arial" panose="020B0604020202020204" pitchFamily="34" charset="0"/>
              </a:rPr>
              <a:t>So, let’s align 68 </a:t>
            </a:r>
            <a:r>
              <a:rPr lang="en-US" sz="2000" b="1" i="1" dirty="0" err="1">
                <a:solidFill>
                  <a:srgbClr val="C00000"/>
                </a:solidFill>
                <a:latin typeface="Arial" panose="020B0604020202020204" pitchFamily="34" charset="0"/>
                <a:cs typeface="Arial" panose="020B0604020202020204" pitchFamily="34" charset="0"/>
              </a:rPr>
              <a:t>AD’ers</a:t>
            </a:r>
            <a:r>
              <a:rPr lang="en-US" sz="2000" b="1" i="1" dirty="0">
                <a:solidFill>
                  <a:srgbClr val="C00000"/>
                </a:solidFill>
                <a:latin typeface="Arial" panose="020B0604020202020204" pitchFamily="34" charset="0"/>
                <a:cs typeface="Arial" panose="020B0604020202020204" pitchFamily="34" charset="0"/>
              </a:rPr>
              <a:t> claims with history</a:t>
            </a:r>
          </a:p>
          <a:p>
            <a:pPr algn="just"/>
            <a:endParaRPr lang="en-US" sz="2000" b="1" i="1" dirty="0">
              <a:solidFill>
                <a:srgbClr val="C00000"/>
              </a:solidFill>
              <a:latin typeface="Arial" panose="020B0604020202020204" pitchFamily="34" charset="0"/>
              <a:cs typeface="Arial" panose="020B0604020202020204" pitchFamily="34" charset="0"/>
            </a:endParaRPr>
          </a:p>
          <a:p>
            <a:pPr algn="just"/>
            <a:r>
              <a:rPr lang="en-US" sz="2000" b="1" i="1" dirty="0">
                <a:solidFill>
                  <a:srgbClr val="C00000"/>
                </a:solidFill>
                <a:latin typeface="Arial" panose="020B0604020202020204" pitchFamily="34" charset="0"/>
                <a:cs typeface="Arial" panose="020B0604020202020204" pitchFamily="34" charset="0"/>
              </a:rPr>
              <a:t>Revelation 11:2</a:t>
            </a:r>
          </a:p>
          <a:p>
            <a:pPr algn="just"/>
            <a:r>
              <a:rPr lang="en-US" sz="2000" b="1" i="1" baseline="30000" dirty="0">
                <a:solidFill>
                  <a:srgbClr val="C00000"/>
                </a:solidFill>
                <a:latin typeface="Arial" panose="020B0604020202020204" pitchFamily="34" charset="0"/>
                <a:cs typeface="Arial" panose="020B0604020202020204" pitchFamily="34" charset="0"/>
              </a:rPr>
              <a:t>2</a:t>
            </a:r>
            <a:r>
              <a:rPr lang="en-US" sz="2000" b="1" i="1" baseline="30000" dirty="0">
                <a:latin typeface="Arial" panose="020B0604020202020204" pitchFamily="34" charset="0"/>
                <a:cs typeface="Arial" panose="020B0604020202020204" pitchFamily="34" charset="0"/>
              </a:rPr>
              <a:t> </a:t>
            </a:r>
            <a:r>
              <a:rPr lang="en-US" sz="2000" b="1" i="1" dirty="0">
                <a:latin typeface="Arial" panose="020B0604020202020204" pitchFamily="34" charset="0"/>
                <a:cs typeface="Arial" panose="020B0604020202020204" pitchFamily="34" charset="0"/>
              </a:rPr>
              <a:t>But the court which is without the temple leave out, and measure it not; for it </a:t>
            </a:r>
            <a:r>
              <a:rPr lang="en-US" sz="2000" b="1" i="1" dirty="0">
                <a:solidFill>
                  <a:srgbClr val="C00000"/>
                </a:solidFill>
                <a:latin typeface="Arial" panose="020B0604020202020204" pitchFamily="34" charset="0"/>
                <a:cs typeface="Arial" panose="020B0604020202020204" pitchFamily="34" charset="0"/>
              </a:rPr>
              <a:t>is </a:t>
            </a:r>
            <a:r>
              <a:rPr lang="en-US" sz="2000" b="1" i="1" dirty="0">
                <a:latin typeface="Arial" panose="020B0604020202020204" pitchFamily="34" charset="0"/>
                <a:cs typeface="Arial" panose="020B0604020202020204" pitchFamily="34" charset="0"/>
              </a:rPr>
              <a:t>given unto the Gentiles: and the holy city </a:t>
            </a:r>
            <a:r>
              <a:rPr lang="en-US" sz="2000" b="1" i="1" dirty="0">
                <a:solidFill>
                  <a:srgbClr val="C00000"/>
                </a:solidFill>
                <a:latin typeface="Arial" panose="020B0604020202020204" pitchFamily="34" charset="0"/>
                <a:cs typeface="Arial" panose="020B0604020202020204" pitchFamily="34" charset="0"/>
              </a:rPr>
              <a:t>shall </a:t>
            </a:r>
            <a:r>
              <a:rPr lang="en-US" sz="2000" b="1" i="1" dirty="0">
                <a:latin typeface="Arial" panose="020B0604020202020204" pitchFamily="34" charset="0"/>
                <a:cs typeface="Arial" panose="020B0604020202020204" pitchFamily="34" charset="0"/>
              </a:rPr>
              <a:t>they tread under foot forty and two months.</a:t>
            </a:r>
          </a:p>
          <a:p>
            <a:pPr algn="just"/>
            <a:endParaRPr lang="en-US" sz="2000" b="1" i="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2CD0238-40BC-4CCE-B51E-62AE5A568757}" type="slidenum">
              <a:rPr lang="en-US" smtClean="0"/>
              <a:t>15</a:t>
            </a:fld>
            <a:endParaRPr lang="en-US"/>
          </a:p>
        </p:txBody>
      </p:sp>
    </p:spTree>
    <p:extLst>
      <p:ext uri="{BB962C8B-B14F-4D97-AF65-F5344CB8AC3E}">
        <p14:creationId xmlns:p14="http://schemas.microsoft.com/office/powerpoint/2010/main" val="13215088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latin typeface="Arial" panose="020B0604020202020204" pitchFamily="34" charset="0"/>
                <a:cs typeface="Arial" panose="020B0604020202020204" pitchFamily="34" charset="0"/>
              </a:rPr>
              <a:t>Ezekiel 41:13</a:t>
            </a:r>
          </a:p>
          <a:p>
            <a:pPr marL="18288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Ezekiel being told to measure the temple doesn’t impact the translation of Ezekiel or the date it was written.  So why should measuring the temple in Revelation impact its translation and date written?</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The points:</a:t>
            </a:r>
          </a:p>
          <a:p>
            <a:pPr marL="182880" indent="-182880">
              <a:buFont typeface="Arial" panose="020B0604020202020204" pitchFamily="34" charset="0"/>
              <a:buChar char="•"/>
            </a:pPr>
            <a:r>
              <a:rPr lang="en-US" b="1" dirty="0">
                <a:latin typeface="Arial" panose="020B0604020202020204" pitchFamily="34" charset="0"/>
                <a:cs typeface="Arial" panose="020B0604020202020204" pitchFamily="34" charset="0"/>
              </a:rPr>
              <a:t>Measuring the temple means an analysis (judgment) is being made on Saints and evil.  </a:t>
            </a:r>
          </a:p>
          <a:p>
            <a:pPr marL="182880" indent="-182880">
              <a:buFont typeface="Arial" panose="020B0604020202020204" pitchFamily="34" charset="0"/>
              <a:buChar char="•"/>
            </a:pPr>
            <a:r>
              <a:rPr lang="en-US" b="1" dirty="0">
                <a:latin typeface="Arial" panose="020B0604020202020204" pitchFamily="34" charset="0"/>
                <a:cs typeface="Arial" panose="020B0604020202020204" pitchFamily="34" charset="0"/>
              </a:rPr>
              <a:t>Further evidence against evil</a:t>
            </a:r>
          </a:p>
          <a:p>
            <a:pPr marL="342900" indent="-342900">
              <a:buFont typeface="Arial" panose="020B0604020202020204" pitchFamily="34" charset="0"/>
              <a:buChar char="•"/>
            </a:pPr>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God is indicating, as in other places in Revelation, that he knows who his people are, and who his people are not.</a:t>
            </a:r>
          </a:p>
          <a:p>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2CD0238-40BC-4CCE-B51E-62AE5A568757}" type="slidenum">
              <a:rPr lang="en-US" smtClean="0"/>
              <a:t>16</a:t>
            </a:fld>
            <a:endParaRPr lang="en-US"/>
          </a:p>
        </p:txBody>
      </p:sp>
    </p:spTree>
    <p:extLst>
      <p:ext uri="{BB962C8B-B14F-4D97-AF65-F5344CB8AC3E}">
        <p14:creationId xmlns:p14="http://schemas.microsoft.com/office/powerpoint/2010/main" val="16523423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Symbol" panose="05050102010706020507" pitchFamily="18" charset="2"/>
              <a:buNone/>
            </a:pPr>
            <a:endParaRPr lang="en-US" sz="1200" b="1"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2CD0238-40BC-4CCE-B51E-62AE5A568757}" type="slidenum">
              <a:rPr lang="en-US" smtClean="0"/>
              <a:t>17</a:t>
            </a:fld>
            <a:endParaRPr lang="en-US"/>
          </a:p>
        </p:txBody>
      </p:sp>
    </p:spTree>
    <p:extLst>
      <p:ext uri="{BB962C8B-B14F-4D97-AF65-F5344CB8AC3E}">
        <p14:creationId xmlns:p14="http://schemas.microsoft.com/office/powerpoint/2010/main" val="39852187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Symbol" panose="05050102010706020507" pitchFamily="18" charset="2"/>
              <a:buNone/>
            </a:pPr>
            <a:r>
              <a:rPr lang="en-US" sz="1400" b="1" dirty="0">
                <a:effectLst/>
                <a:latin typeface="Courier New" panose="02070309020205020404" pitchFamily="49" charset="0"/>
                <a:ea typeface="Calibri" panose="020F0502020204030204" pitchFamily="34" charset="0"/>
                <a:cs typeface="Times New Roman" panose="02020603050405020304" pitchFamily="18" charset="0"/>
              </a:rPr>
              <a:t>Revelation likes to give us lists of characteristics</a:t>
            </a:r>
          </a:p>
          <a:p>
            <a:pPr marL="0" marR="0" lvl="0" indent="0">
              <a:spcBef>
                <a:spcPts val="0"/>
              </a:spcBef>
              <a:spcAft>
                <a:spcPts val="0"/>
              </a:spcAft>
              <a:buFont typeface="Symbol" panose="05050102010706020507" pitchFamily="18" charset="2"/>
              <a:buNone/>
            </a:pPr>
            <a:endParaRPr lang="en-US" sz="1400" b="1" dirty="0">
              <a:effectLst/>
              <a:latin typeface="Courier New" panose="02070309020205020404" pitchFamily="49"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400" b="1" dirty="0">
                <a:effectLst/>
                <a:latin typeface="Courier New" panose="02070309020205020404" pitchFamily="49" charset="0"/>
                <a:ea typeface="Calibri" panose="020F0502020204030204" pitchFamily="34" charset="0"/>
                <a:cs typeface="Times New Roman" panose="02020603050405020304" pitchFamily="18" charset="0"/>
              </a:rPr>
              <a:t>2 witnesses are two olive trees (olive branch means at “peace”)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400" b="1" dirty="0">
                <a:effectLst/>
                <a:latin typeface="Courier New" panose="02070309020205020404" pitchFamily="49" charset="0"/>
                <a:ea typeface="Calibri" panose="020F0502020204030204" pitchFamily="34" charset="0"/>
                <a:cs typeface="Times New Roman" panose="02020603050405020304" pitchFamily="18" charset="0"/>
              </a:rPr>
              <a:t>2 witnesses are two lamp stands – they are God’s lights in the world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400" b="1" dirty="0">
                <a:effectLst/>
                <a:latin typeface="Courier New" panose="02070309020205020404" pitchFamily="49" charset="0"/>
                <a:ea typeface="Calibri" panose="020F0502020204030204" pitchFamily="34" charset="0"/>
                <a:cs typeface="Times New Roman" panose="02020603050405020304" pitchFamily="18" charset="0"/>
              </a:rPr>
              <a:t>They are before Jesus, now</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spcBef>
                <a:spcPts val="0"/>
              </a:spcBef>
              <a:spcAft>
                <a:spcPts val="0"/>
              </a:spcAft>
              <a:buFont typeface="Symbol" panose="05050102010706020507" pitchFamily="18" charset="2"/>
              <a:buNone/>
            </a:pPr>
            <a:r>
              <a:rPr lang="en-US" sz="2000" b="1" dirty="0">
                <a:effectLst/>
                <a:latin typeface="Calibri" panose="020F0502020204030204" pitchFamily="34" charset="0"/>
                <a:ea typeface="Calibri" panose="020F0502020204030204" pitchFamily="34" charset="0"/>
                <a:cs typeface="Times New Roman" panose="02020603050405020304" pitchFamily="18" charset="0"/>
              </a:rPr>
              <a:t>Other symbolic characteristics</a:t>
            </a:r>
          </a:p>
          <a:p>
            <a:pPr marL="0" marR="0" lvl="0" indent="0">
              <a:spcBef>
                <a:spcPts val="0"/>
              </a:spcBef>
              <a:spcAft>
                <a:spcPts val="0"/>
              </a:spcAft>
              <a:buFont typeface="Symbol" panose="05050102010706020507" pitchFamily="18" charset="2"/>
              <a:buNone/>
            </a:pP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spcBef>
                <a:spcPts val="0"/>
              </a:spcBef>
              <a:spcAft>
                <a:spcPts val="0"/>
              </a:spcAft>
              <a:buFont typeface="Symbol" panose="05050102010706020507" pitchFamily="18" charset="2"/>
              <a:buNone/>
            </a:pPr>
            <a:r>
              <a:rPr lang="en-US" sz="2000" b="1" dirty="0">
                <a:effectLst/>
                <a:latin typeface="Calibri" panose="020F0502020204030204" pitchFamily="34" charset="0"/>
                <a:ea typeface="Calibri" panose="020F0502020204030204" pitchFamily="34" charset="0"/>
                <a:cs typeface="Times New Roman" panose="02020603050405020304" pitchFamily="18" charset="0"/>
              </a:rPr>
              <a:t>Clearly, Elijah and Moses representing all of God OT prophets and the way evil responded to them</a:t>
            </a:r>
          </a:p>
          <a:p>
            <a:pPr marL="285750" marR="0" lvl="0" indent="-285750">
              <a:spcBef>
                <a:spcPts val="0"/>
              </a:spcBef>
              <a:spcAft>
                <a:spcPts val="0"/>
              </a:spcAft>
              <a:buFontTx/>
              <a:buChar char="-"/>
            </a:pPr>
            <a:r>
              <a:rPr lang="en-US" sz="2000" b="1" dirty="0">
                <a:effectLst/>
                <a:latin typeface="Calibri" panose="020F0502020204030204" pitchFamily="34" charset="0"/>
                <a:ea typeface="Calibri" panose="020F0502020204030204" pitchFamily="34" charset="0"/>
                <a:cs typeface="Times New Roman" panose="02020603050405020304" pitchFamily="18" charset="0"/>
              </a:rPr>
              <a:t>Leaving a body unburied is the ultimate way in OT to dishonor and disrespected </a:t>
            </a:r>
          </a:p>
          <a:p>
            <a:pPr marL="285750" marR="0" lvl="0" indent="-285750">
              <a:spcBef>
                <a:spcPts val="0"/>
              </a:spcBef>
              <a:spcAft>
                <a:spcPts val="0"/>
              </a:spcAft>
              <a:buFontTx/>
              <a:buChar char="-"/>
            </a:pPr>
            <a:r>
              <a:rPr lang="en-US" sz="2000" b="1" dirty="0">
                <a:effectLst/>
                <a:latin typeface="Calibri" panose="020F0502020204030204" pitchFamily="34" charset="0"/>
                <a:ea typeface="Calibri" panose="020F0502020204030204" pitchFamily="34" charset="0"/>
                <a:cs typeface="Times New Roman" panose="02020603050405020304" pitchFamily="18" charset="0"/>
              </a:rPr>
              <a:t>God’s prophets were dishonored and disrespected as if their bodies had been left unburied for days</a:t>
            </a:r>
          </a:p>
          <a:p>
            <a:pPr marL="285750" marR="0" lvl="0" indent="-285750">
              <a:spcBef>
                <a:spcPts val="0"/>
              </a:spcBef>
              <a:spcAft>
                <a:spcPts val="0"/>
              </a:spcAft>
              <a:buFontTx/>
              <a:buChar char="-"/>
            </a:pPr>
            <a:r>
              <a:rPr lang="en-US" sz="2000" b="1" dirty="0">
                <a:solidFill>
                  <a:srgbClr val="C00000"/>
                </a:solidFill>
                <a:latin typeface="Arial" pitchFamily="34" charset="0"/>
                <a:cs typeface="Arial" pitchFamily="34" charset="0"/>
              </a:rPr>
              <a:t>Isaiah 14:18</a:t>
            </a:r>
          </a:p>
          <a:p>
            <a:pPr marL="285750" marR="0" lvl="0" indent="-285750">
              <a:spcBef>
                <a:spcPts val="0"/>
              </a:spcBef>
              <a:spcAft>
                <a:spcPts val="0"/>
              </a:spcAft>
              <a:buFontTx/>
              <a:buChar char="-"/>
            </a:pPr>
            <a:r>
              <a:rPr lang="en-US" sz="2000" b="1" dirty="0">
                <a:solidFill>
                  <a:srgbClr val="C00000"/>
                </a:solidFill>
                <a:latin typeface="Arial" pitchFamily="34" charset="0"/>
                <a:cs typeface="Arial" pitchFamily="34" charset="0"/>
              </a:rPr>
              <a:t>Jeremiah 16:4</a:t>
            </a:r>
          </a:p>
          <a:p>
            <a:pPr marL="0" marR="0" lvl="0" indent="0">
              <a:spcBef>
                <a:spcPts val="0"/>
              </a:spcBef>
              <a:spcAft>
                <a:spcPts val="0"/>
              </a:spcAft>
              <a:buFontTx/>
              <a:buNone/>
            </a:pPr>
            <a:endParaRPr lang="en-US" sz="1400" b="1" dirty="0">
              <a:effectLst/>
              <a:latin typeface="Courier New" panose="02070309020205020404" pitchFamily="49" charset="0"/>
              <a:ea typeface="Calibri" panose="020F0502020204030204" pitchFamily="34" charset="0"/>
              <a:cs typeface="Times New Roman" panose="02020603050405020304" pitchFamily="18" charset="0"/>
            </a:endParaRPr>
          </a:p>
          <a:p>
            <a:pPr marL="0" marR="0" lvl="0" indent="0">
              <a:spcBef>
                <a:spcPts val="0"/>
              </a:spcBef>
              <a:spcAft>
                <a:spcPts val="0"/>
              </a:spcAft>
              <a:buFont typeface="Symbol" panose="05050102010706020507" pitchFamily="18" charset="2"/>
              <a:buNone/>
            </a:pPr>
            <a:r>
              <a:rPr lang="en-US" sz="1400" b="1" dirty="0">
                <a:effectLst/>
                <a:latin typeface="Courier New" panose="02070309020205020404" pitchFamily="49" charset="0"/>
                <a:ea typeface="Calibri" panose="020F0502020204030204" pitchFamily="34" charset="0"/>
                <a:cs typeface="Times New Roman" panose="02020603050405020304" pitchFamily="18" charset="0"/>
              </a:rPr>
              <a:t>Satan able to make Elijah afraid of Jezebel and end his ministry</a:t>
            </a:r>
          </a:p>
          <a:p>
            <a:pPr marL="0" marR="0" lvl="0" indent="0">
              <a:spcBef>
                <a:spcPts val="0"/>
              </a:spcBef>
              <a:spcAft>
                <a:spcPts val="0"/>
              </a:spcAft>
              <a:buFont typeface="Symbol" panose="05050102010706020507" pitchFamily="18" charset="2"/>
              <a:buNone/>
            </a:pPr>
            <a:r>
              <a:rPr lang="en-US" sz="1400" b="1" dirty="0">
                <a:effectLst/>
                <a:latin typeface="Courier New" panose="02070309020205020404" pitchFamily="49" charset="0"/>
                <a:ea typeface="Calibri" panose="020F0502020204030204" pitchFamily="34" charset="0"/>
                <a:cs typeface="Times New Roman" panose="02020603050405020304" pitchFamily="18" charset="0"/>
              </a:rPr>
              <a:t>Satan able to make Moses miss going into the promised land</a:t>
            </a:r>
          </a:p>
          <a:p>
            <a:pPr marL="0" marR="0" lvl="0" indent="0">
              <a:spcBef>
                <a:spcPts val="0"/>
              </a:spcBef>
              <a:spcAft>
                <a:spcPts val="0"/>
              </a:spcAft>
              <a:buFont typeface="Symbol" panose="05050102010706020507" pitchFamily="18" charset="2"/>
              <a:buNone/>
            </a:pPr>
            <a:endParaRPr lang="en-US" sz="1400" b="1" dirty="0">
              <a:effectLst/>
              <a:latin typeface="Courier New" panose="02070309020205020404" pitchFamily="49" charset="0"/>
              <a:ea typeface="Calibri" panose="020F0502020204030204" pitchFamily="34" charset="0"/>
              <a:cs typeface="Times New Roman" panose="02020603050405020304" pitchFamily="18" charset="0"/>
            </a:endParaRPr>
          </a:p>
          <a:p>
            <a:pPr marL="0" marR="0" lvl="0" indent="0">
              <a:spcBef>
                <a:spcPts val="0"/>
              </a:spcBef>
              <a:spcAft>
                <a:spcPts val="0"/>
              </a:spcAft>
              <a:buFont typeface="Symbol" panose="05050102010706020507" pitchFamily="18" charset="2"/>
              <a:buNone/>
            </a:pPr>
            <a:r>
              <a:rPr lang="en-US" sz="1400" b="1" dirty="0">
                <a:effectLst/>
                <a:latin typeface="Courier New" panose="02070309020205020404" pitchFamily="49" charset="0"/>
                <a:ea typeface="Calibri" panose="020F0502020204030204" pitchFamily="34" charset="0"/>
                <a:cs typeface="Times New Roman" panose="02020603050405020304" pitchFamily="18" charset="0"/>
              </a:rPr>
              <a:t>Evil celebrated demise of God’s prophets</a:t>
            </a:r>
          </a:p>
          <a:p>
            <a:pPr marL="0" marR="0" lvl="0" indent="0">
              <a:spcBef>
                <a:spcPts val="0"/>
              </a:spcBef>
              <a:spcAft>
                <a:spcPts val="0"/>
              </a:spcAft>
              <a:buFont typeface="Symbol" panose="05050102010706020507" pitchFamily="18" charset="2"/>
              <a:buNone/>
            </a:pPr>
            <a:endParaRPr lang="en-US" sz="1400" b="1" dirty="0">
              <a:effectLst/>
              <a:latin typeface="Courier New" panose="02070309020205020404" pitchFamily="49"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2CD0238-40BC-4CCE-B51E-62AE5A568757}" type="slidenum">
              <a:rPr lang="en-US" smtClean="0"/>
              <a:t>18</a:t>
            </a:fld>
            <a:endParaRPr lang="en-US"/>
          </a:p>
        </p:txBody>
      </p:sp>
    </p:spTree>
    <p:extLst>
      <p:ext uri="{BB962C8B-B14F-4D97-AF65-F5344CB8AC3E}">
        <p14:creationId xmlns:p14="http://schemas.microsoft.com/office/powerpoint/2010/main" val="4485429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Symbol" panose="05050102010706020507" pitchFamily="18" charset="2"/>
              <a:buNone/>
            </a:pPr>
            <a:r>
              <a:rPr lang="en-US" sz="2000" b="1" dirty="0">
                <a:effectLst/>
                <a:latin typeface="Arial" panose="020B0604020202020204" pitchFamily="34" charset="0"/>
                <a:ea typeface="Calibri" panose="020F0502020204030204" pitchFamily="34" charset="0"/>
                <a:cs typeface="Arial" panose="020B0604020202020204" pitchFamily="34" charset="0"/>
              </a:rPr>
              <a:t>29 verses describing the treatment of God’s prophets</a:t>
            </a:r>
          </a:p>
          <a:p>
            <a:pPr marL="0" marR="0" lvl="0" indent="0">
              <a:spcBef>
                <a:spcPts val="0"/>
              </a:spcBef>
              <a:spcAft>
                <a:spcPts val="0"/>
              </a:spcAft>
              <a:buFont typeface="Symbol" panose="05050102010706020507" pitchFamily="18" charset="2"/>
              <a:buNone/>
            </a:pPr>
            <a:endParaRPr lang="en-US" sz="2000" b="1" dirty="0">
              <a:effectLst/>
              <a:latin typeface="Arial" panose="020B0604020202020204" pitchFamily="34" charset="0"/>
              <a:ea typeface="Calibri" panose="020F0502020204030204" pitchFamily="34" charset="0"/>
              <a:cs typeface="Arial" panose="020B0604020202020204" pitchFamily="34" charset="0"/>
            </a:endParaRPr>
          </a:p>
          <a:p>
            <a:pPr marL="0" marR="0" lvl="0" indent="0">
              <a:spcBef>
                <a:spcPts val="0"/>
              </a:spcBef>
              <a:spcAft>
                <a:spcPts val="0"/>
              </a:spcAft>
              <a:buFont typeface="Symbol" panose="05050102010706020507" pitchFamily="18" charset="2"/>
              <a:buNone/>
            </a:pPr>
            <a:r>
              <a:rPr lang="en-US" sz="2000" b="1" dirty="0">
                <a:effectLst/>
                <a:latin typeface="Arial" panose="020B0604020202020204" pitchFamily="34" charset="0"/>
                <a:ea typeface="Calibri" panose="020F0502020204030204" pitchFamily="34" charset="0"/>
                <a:cs typeface="Arial" panose="020B0604020202020204" pitchFamily="34" charset="0"/>
              </a:rPr>
              <a:t>Because the people did not like their message</a:t>
            </a:r>
          </a:p>
          <a:p>
            <a:pPr marL="0" marR="0" lvl="0" indent="0">
              <a:spcBef>
                <a:spcPts val="0"/>
              </a:spcBef>
              <a:spcAft>
                <a:spcPts val="0"/>
              </a:spcAft>
              <a:buFont typeface="Symbol" panose="05050102010706020507" pitchFamily="18" charset="2"/>
              <a:buNone/>
            </a:pPr>
            <a:endParaRPr lang="en-US" sz="2000" b="1"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sz="2000" b="1" dirty="0">
                <a:latin typeface="Arial" panose="020B0604020202020204" pitchFamily="34" charset="0"/>
                <a:cs typeface="Arial" panose="020B0604020202020204" pitchFamily="34" charset="0"/>
              </a:rPr>
              <a:t>Babylon, Sodom, and Egypt used to represent spiritual evil</a:t>
            </a: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sz="20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sz="2000" b="1" dirty="0">
                <a:latin typeface="Arial" panose="020B0604020202020204" pitchFamily="34" charset="0"/>
                <a:cs typeface="Arial" panose="020B0604020202020204" pitchFamily="34" charset="0"/>
              </a:rPr>
              <a:t>Verse 7:  2 verb tenses referencing same topic</a:t>
            </a: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sz="20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sz="2000" b="1" dirty="0">
                <a:latin typeface="Arial" panose="020B0604020202020204" pitchFamily="34" charset="0"/>
                <a:cs typeface="Arial" panose="020B0604020202020204" pitchFamily="34" charset="0"/>
              </a:rPr>
              <a:t>Chapter 11 is a history lesson</a:t>
            </a: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sz="20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2CD0238-40BC-4CCE-B51E-62AE5A568757}" type="slidenum">
              <a:rPr lang="en-US" smtClean="0"/>
              <a:t>20</a:t>
            </a:fld>
            <a:endParaRPr lang="en-US"/>
          </a:p>
        </p:txBody>
      </p:sp>
    </p:spTree>
    <p:extLst>
      <p:ext uri="{BB962C8B-B14F-4D97-AF65-F5344CB8AC3E}">
        <p14:creationId xmlns:p14="http://schemas.microsoft.com/office/powerpoint/2010/main" val="2727299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CD0238-40BC-4CCE-B51E-62AE5A568757}" type="slidenum">
              <a:rPr lang="en-US" smtClean="0"/>
              <a:t>2</a:t>
            </a:fld>
            <a:endParaRPr lang="en-US"/>
          </a:p>
        </p:txBody>
      </p:sp>
    </p:spTree>
    <p:extLst>
      <p:ext uri="{BB962C8B-B14F-4D97-AF65-F5344CB8AC3E}">
        <p14:creationId xmlns:p14="http://schemas.microsoft.com/office/powerpoint/2010/main" val="20808612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22CD0238-40BC-4CCE-B51E-62AE5A568757}" type="slidenum">
              <a:rPr lang="en-US" smtClean="0"/>
              <a:t>21</a:t>
            </a:fld>
            <a:endParaRPr lang="en-US"/>
          </a:p>
        </p:txBody>
      </p:sp>
    </p:spTree>
    <p:extLst>
      <p:ext uri="{BB962C8B-B14F-4D97-AF65-F5344CB8AC3E}">
        <p14:creationId xmlns:p14="http://schemas.microsoft.com/office/powerpoint/2010/main" val="30696204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Imagery of God’s judgment period.</a:t>
            </a:r>
          </a:p>
          <a:p>
            <a:endParaRPr lang="en-US" b="1" dirty="0"/>
          </a:p>
          <a:p>
            <a:r>
              <a:rPr lang="en-US" b="1" dirty="0"/>
              <a:t>24 Elders speak – verses 17-18</a:t>
            </a:r>
          </a:p>
          <a:p>
            <a:pPr marL="182880" indent="-182880">
              <a:buFont typeface="Arial" panose="020B0604020202020204" pitchFamily="34" charset="0"/>
              <a:buChar char="•"/>
            </a:pPr>
            <a:r>
              <a:rPr lang="en-US" b="1" dirty="0"/>
              <a:t>Not an attempt to declare the end of times.</a:t>
            </a:r>
          </a:p>
          <a:p>
            <a:pPr marL="182880" indent="-182880">
              <a:buFont typeface="Arial" panose="020B0604020202020204" pitchFamily="34" charset="0"/>
              <a:buChar char="•"/>
            </a:pPr>
            <a:r>
              <a:rPr lang="en-US" b="1" dirty="0"/>
              <a:t>Declares God’s judgment angers evil</a:t>
            </a:r>
          </a:p>
          <a:p>
            <a:pPr marL="182880" indent="-182880">
              <a:buFont typeface="Arial" panose="020B0604020202020204" pitchFamily="34" charset="0"/>
              <a:buChar char="•"/>
            </a:pPr>
            <a:r>
              <a:rPr lang="en-US" b="1" dirty="0"/>
              <a:t>Some villains of Revelation are already dead</a:t>
            </a:r>
          </a:p>
          <a:p>
            <a:endParaRPr lang="en-US" b="1" dirty="0"/>
          </a:p>
        </p:txBody>
      </p:sp>
      <p:sp>
        <p:nvSpPr>
          <p:cNvPr id="4" name="Slide Number Placeholder 3"/>
          <p:cNvSpPr>
            <a:spLocks noGrp="1"/>
          </p:cNvSpPr>
          <p:nvPr>
            <p:ph type="sldNum" sz="quarter" idx="5"/>
          </p:nvPr>
        </p:nvSpPr>
        <p:spPr/>
        <p:txBody>
          <a:bodyPr/>
          <a:lstStyle/>
          <a:p>
            <a:fld id="{22CD0238-40BC-4CCE-B51E-62AE5A568757}" type="slidenum">
              <a:rPr lang="en-US" smtClean="0"/>
              <a:t>22</a:t>
            </a:fld>
            <a:endParaRPr lang="en-US"/>
          </a:p>
        </p:txBody>
      </p:sp>
    </p:spTree>
    <p:extLst>
      <p:ext uri="{BB962C8B-B14F-4D97-AF65-F5344CB8AC3E}">
        <p14:creationId xmlns:p14="http://schemas.microsoft.com/office/powerpoint/2010/main" val="28764976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CD0238-40BC-4CCE-B51E-62AE5A568757}" type="slidenum">
              <a:rPr lang="en-US" smtClean="0"/>
              <a:t>23</a:t>
            </a:fld>
            <a:endParaRPr lang="en-US"/>
          </a:p>
        </p:txBody>
      </p:sp>
    </p:spTree>
    <p:extLst>
      <p:ext uri="{BB962C8B-B14F-4D97-AF65-F5344CB8AC3E}">
        <p14:creationId xmlns:p14="http://schemas.microsoft.com/office/powerpoint/2010/main" val="10123476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Was told of CoC preacher who interprets “war in Heaven” as symbolic and figurative instead of literal. </a:t>
            </a:r>
          </a:p>
          <a:p>
            <a:pPr marL="342900" indent="-342900">
              <a:buFontTx/>
              <a:buChar char="-"/>
            </a:pPr>
            <a:r>
              <a:rPr lang="en-US" b="1" dirty="0"/>
              <a:t>War in Heaven “didn’t make sense to him, therefore it must be symbolic.”</a:t>
            </a:r>
          </a:p>
          <a:p>
            <a:pPr marL="342900" indent="-342900">
              <a:buFontTx/>
              <a:buChar char="-"/>
            </a:pPr>
            <a:r>
              <a:rPr lang="en-US" b="1" dirty="0"/>
              <a:t>Are you going to tell God that He doesn’t know what He is talking about??</a:t>
            </a:r>
          </a:p>
          <a:p>
            <a:pPr marL="0" indent="0">
              <a:buFontTx/>
              <a:buNone/>
            </a:pPr>
            <a:endParaRPr lang="en-US" b="1" dirty="0"/>
          </a:p>
          <a:p>
            <a:pPr marL="0" indent="0">
              <a:buFontTx/>
              <a:buNone/>
            </a:pPr>
            <a:r>
              <a:rPr lang="en-US" b="1" dirty="0"/>
              <a:t>When God describes something in Heaven or happening in Heaven, I take it literally, because I have no point of reference to refute the authenticity of God’s claims.  </a:t>
            </a:r>
          </a:p>
          <a:p>
            <a:pPr marL="182880" indent="-182880">
              <a:buFont typeface="Arial" panose="020B0604020202020204" pitchFamily="34" charset="0"/>
              <a:buChar char="•"/>
            </a:pPr>
            <a:r>
              <a:rPr lang="en-US" b="1" dirty="0"/>
              <a:t>Sea clear as crystal</a:t>
            </a:r>
          </a:p>
          <a:p>
            <a:pPr marL="182880" indent="-182880">
              <a:buFont typeface="Arial" panose="020B0604020202020204" pitchFamily="34" charset="0"/>
              <a:buChar char="•"/>
            </a:pPr>
            <a:r>
              <a:rPr lang="en-US" b="1" dirty="0"/>
              <a:t>River of life</a:t>
            </a:r>
          </a:p>
          <a:p>
            <a:pPr marL="182880" indent="-182880">
              <a:buFont typeface="Arial" panose="020B0604020202020204" pitchFamily="34" charset="0"/>
              <a:buChar char="•"/>
            </a:pPr>
            <a:r>
              <a:rPr lang="en-US" b="1" dirty="0"/>
              <a:t>Tree of life</a:t>
            </a:r>
          </a:p>
          <a:p>
            <a:pPr marL="182880" indent="-182880">
              <a:buFont typeface="Arial" panose="020B0604020202020204" pitchFamily="34" charset="0"/>
              <a:buChar char="•"/>
            </a:pPr>
            <a:r>
              <a:rPr lang="en-US" b="1" dirty="0"/>
              <a:t>Street of gold</a:t>
            </a:r>
          </a:p>
          <a:p>
            <a:pPr marL="182880" indent="-182880">
              <a:buFont typeface="Arial" panose="020B0604020202020204" pitchFamily="34" charset="0"/>
              <a:buChar char="•"/>
            </a:pPr>
            <a:r>
              <a:rPr lang="en-US" b="1" dirty="0"/>
              <a:t>Altar</a:t>
            </a:r>
          </a:p>
          <a:p>
            <a:pPr marL="182880" indent="-182880">
              <a:buFont typeface="Arial" panose="020B0604020202020204" pitchFamily="34" charset="0"/>
              <a:buChar char="•"/>
            </a:pPr>
            <a:r>
              <a:rPr lang="en-US" b="1" dirty="0"/>
              <a:t>Ark of the Covenant</a:t>
            </a:r>
          </a:p>
          <a:p>
            <a:pPr marL="182880" indent="-182880">
              <a:buFont typeface="Arial" panose="020B0604020202020204" pitchFamily="34" charset="0"/>
              <a:buChar char="•"/>
            </a:pPr>
            <a:r>
              <a:rPr lang="en-US" b="1" dirty="0"/>
              <a:t>Temple</a:t>
            </a:r>
          </a:p>
          <a:p>
            <a:pPr marL="182880" indent="-182880">
              <a:buFont typeface="Arial" panose="020B0604020202020204" pitchFamily="34" charset="0"/>
              <a:buChar char="•"/>
            </a:pPr>
            <a:r>
              <a:rPr lang="en-US" b="1" dirty="0"/>
              <a:t>Tabernacle</a:t>
            </a:r>
          </a:p>
          <a:p>
            <a:pPr marL="182880" indent="-182880">
              <a:buFont typeface="Arial" panose="020B0604020202020204" pitchFamily="34" charset="0"/>
              <a:buChar char="•"/>
            </a:pPr>
            <a:r>
              <a:rPr lang="en-US" b="1" dirty="0"/>
              <a:t>Host of many</a:t>
            </a:r>
          </a:p>
          <a:p>
            <a:pPr marL="182880" indent="-182880">
              <a:buFont typeface="Arial" panose="020B0604020202020204" pitchFamily="34" charset="0"/>
              <a:buChar char="•"/>
            </a:pPr>
            <a:r>
              <a:rPr lang="en-US" b="1" dirty="0"/>
              <a:t>4 creatures around the throne</a:t>
            </a:r>
          </a:p>
          <a:p>
            <a:pPr marL="182880" indent="-182880">
              <a:buFont typeface="Arial" panose="020B0604020202020204" pitchFamily="34" charset="0"/>
              <a:buChar char="•"/>
            </a:pPr>
            <a:r>
              <a:rPr lang="en-US" b="1" dirty="0"/>
              <a:t>24 senior members of Heaven</a:t>
            </a:r>
          </a:p>
          <a:p>
            <a:pPr marL="182880" indent="-182880">
              <a:buFont typeface="Arial" panose="020B0604020202020204" pitchFamily="34" charset="0"/>
              <a:buChar char="•"/>
            </a:pPr>
            <a:r>
              <a:rPr lang="en-US" b="1" dirty="0"/>
              <a:t>Angels singing</a:t>
            </a:r>
          </a:p>
          <a:p>
            <a:pPr marL="342900" indent="-342900">
              <a:buFontTx/>
              <a:buChar char="-"/>
            </a:pPr>
            <a:endParaRPr lang="en-US" b="1" dirty="0"/>
          </a:p>
          <a:p>
            <a:pPr marL="0" indent="0">
              <a:buFontTx/>
              <a:buNone/>
            </a:pPr>
            <a:r>
              <a:rPr lang="en-US" b="1" dirty="0"/>
              <a:t>Literal . . . however that can be in a spiritual sense</a:t>
            </a:r>
          </a:p>
          <a:p>
            <a:pPr marL="0" indent="0">
              <a:buFontTx/>
              <a:buNone/>
            </a:pPr>
            <a:endParaRPr lang="en-US" b="1" dirty="0"/>
          </a:p>
          <a:p>
            <a:r>
              <a:rPr lang="en-US" b="1" dirty="0"/>
              <a:t>Just because we cannot understand nor explain something in the Bible doesn’t mean it is not true.  </a:t>
            </a:r>
          </a:p>
          <a:p>
            <a:endParaRPr lang="en-US" b="1" dirty="0"/>
          </a:p>
          <a:p>
            <a:r>
              <a:rPr lang="en-US" b="1" dirty="0"/>
              <a:t>How does the blood of the Lamb cleanse us from all sin?  We don’t know, but we still accept it as fact.  </a:t>
            </a:r>
          </a:p>
          <a:p>
            <a:endParaRPr lang="en-US" b="1" dirty="0"/>
          </a:p>
        </p:txBody>
      </p:sp>
      <p:sp>
        <p:nvSpPr>
          <p:cNvPr id="4" name="Slide Number Placeholder 3"/>
          <p:cNvSpPr>
            <a:spLocks noGrp="1"/>
          </p:cNvSpPr>
          <p:nvPr>
            <p:ph type="sldNum" sz="quarter" idx="5"/>
          </p:nvPr>
        </p:nvSpPr>
        <p:spPr/>
        <p:txBody>
          <a:bodyPr/>
          <a:lstStyle/>
          <a:p>
            <a:fld id="{22CD0238-40BC-4CCE-B51E-62AE5A568757}" type="slidenum">
              <a:rPr lang="en-US" smtClean="0"/>
              <a:t>24</a:t>
            </a:fld>
            <a:endParaRPr lang="en-US"/>
          </a:p>
        </p:txBody>
      </p:sp>
    </p:spTree>
    <p:extLst>
      <p:ext uri="{BB962C8B-B14F-4D97-AF65-F5344CB8AC3E}">
        <p14:creationId xmlns:p14="http://schemas.microsoft.com/office/powerpoint/2010/main" val="13367715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22CD0238-40BC-4CCE-B51E-62AE5A568757}" type="slidenum">
              <a:rPr lang="en-US" smtClean="0"/>
              <a:t>25</a:t>
            </a:fld>
            <a:endParaRPr lang="en-US"/>
          </a:p>
        </p:txBody>
      </p:sp>
    </p:spTree>
    <p:extLst>
      <p:ext uri="{BB962C8B-B14F-4D97-AF65-F5344CB8AC3E}">
        <p14:creationId xmlns:p14="http://schemas.microsoft.com/office/powerpoint/2010/main" val="2173161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 Participle Active</a:t>
            </a:r>
          </a:p>
          <a:p>
            <a:pPr marL="182880" indent="-182880">
              <a:buFont typeface="Arial" panose="020B0604020202020204" pitchFamily="34" charset="0"/>
              <a:buChar char="•"/>
            </a:pPr>
            <a:r>
              <a:rPr lang="en-US" b="1" dirty="0"/>
              <a:t>Present tense</a:t>
            </a:r>
          </a:p>
          <a:p>
            <a:pPr marL="182880" indent="-182880">
              <a:buFont typeface="Arial" panose="020B0604020202020204" pitchFamily="34" charset="0"/>
              <a:buChar char="•"/>
            </a:pPr>
            <a:r>
              <a:rPr lang="en-US" b="1" dirty="0"/>
              <a:t>On-going, continuous activity</a:t>
            </a:r>
          </a:p>
          <a:p>
            <a:pPr marL="0" indent="0">
              <a:buFont typeface="Arial" panose="020B0604020202020204" pitchFamily="34" charset="0"/>
              <a:buNone/>
            </a:pPr>
            <a:endParaRPr lang="en-US" b="1" dirty="0"/>
          </a:p>
          <a:p>
            <a:pPr marL="0" indent="0">
              <a:buFont typeface="Arial" panose="020B0604020202020204" pitchFamily="34" charset="0"/>
              <a:buNone/>
            </a:pPr>
            <a:r>
              <a:rPr lang="en-US" b="1" dirty="0"/>
              <a:t>Accusing brethren of what? </a:t>
            </a:r>
          </a:p>
          <a:p>
            <a:pPr marL="0" indent="0">
              <a:buFont typeface="Arial" panose="020B0604020202020204" pitchFamily="34" charset="0"/>
              <a:buNone/>
            </a:pPr>
            <a:endParaRPr lang="en-US"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Sin is only logical, supportable answer to that question.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en-US" b="1" dirty="0"/>
          </a:p>
        </p:txBody>
      </p:sp>
      <p:sp>
        <p:nvSpPr>
          <p:cNvPr id="4" name="Slide Number Placeholder 3"/>
          <p:cNvSpPr>
            <a:spLocks noGrp="1"/>
          </p:cNvSpPr>
          <p:nvPr>
            <p:ph type="sldNum" sz="quarter" idx="5"/>
          </p:nvPr>
        </p:nvSpPr>
        <p:spPr/>
        <p:txBody>
          <a:bodyPr/>
          <a:lstStyle/>
          <a:p>
            <a:fld id="{22CD0238-40BC-4CCE-B51E-62AE5A568757}" type="slidenum">
              <a:rPr lang="en-US" smtClean="0"/>
              <a:t>26</a:t>
            </a:fld>
            <a:endParaRPr lang="en-US"/>
          </a:p>
        </p:txBody>
      </p:sp>
    </p:spTree>
    <p:extLst>
      <p:ext uri="{BB962C8B-B14F-4D97-AF65-F5344CB8AC3E}">
        <p14:creationId xmlns:p14="http://schemas.microsoft.com/office/powerpoint/2010/main" val="26943873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Symbol" panose="05050102010706020507" pitchFamily="18" charset="2"/>
              <a:buNone/>
            </a:pPr>
            <a:r>
              <a:rPr lang="en-US" sz="2000" b="1" dirty="0">
                <a:effectLst/>
                <a:latin typeface="Arial" panose="020B0604020202020204" pitchFamily="34" charset="0"/>
                <a:ea typeface="Calibri" panose="020F0502020204030204" pitchFamily="34" charset="0"/>
                <a:cs typeface="Arial" panose="020B0604020202020204" pitchFamily="34" charset="0"/>
              </a:rPr>
              <a:t>Before or after Eve tempted and sinned?</a:t>
            </a:r>
          </a:p>
          <a:p>
            <a:pPr marL="0" marR="0" lvl="0" indent="0">
              <a:spcBef>
                <a:spcPts val="0"/>
              </a:spcBef>
              <a:spcAft>
                <a:spcPts val="0"/>
              </a:spcAft>
              <a:buFont typeface="Symbol" panose="05050102010706020507" pitchFamily="18" charset="2"/>
              <a:buNone/>
            </a:pPr>
            <a:endParaRPr lang="en-US" sz="2000" b="1" dirty="0">
              <a:effectLst/>
              <a:latin typeface="Arial" panose="020B0604020202020204" pitchFamily="34" charset="0"/>
              <a:ea typeface="Calibri" panose="020F0502020204030204" pitchFamily="34" charset="0"/>
              <a:cs typeface="Arial" panose="020B0604020202020204" pitchFamily="34" charset="0"/>
            </a:endParaRPr>
          </a:p>
          <a:p>
            <a:pPr marL="0" marR="0" lvl="0" indent="0">
              <a:spcBef>
                <a:spcPts val="0"/>
              </a:spcBef>
              <a:spcAft>
                <a:spcPts val="0"/>
              </a:spcAft>
              <a:buFont typeface="Symbol" panose="05050102010706020507" pitchFamily="18" charset="2"/>
              <a:buNone/>
            </a:pPr>
            <a:r>
              <a:rPr lang="en-US" sz="2000" b="1" dirty="0">
                <a:effectLst/>
                <a:latin typeface="Arial" panose="020B0604020202020204" pitchFamily="34" charset="0"/>
                <a:ea typeface="Calibri" panose="020F0502020204030204" pitchFamily="34" charset="0"/>
                <a:cs typeface="Arial" panose="020B0604020202020204" pitchFamily="34" charset="0"/>
              </a:rPr>
              <a:t>Logically, Satan would have been cast down AFTER Adam and Eve sinned, because Satan was already accusing our brethren before God.  </a:t>
            </a:r>
          </a:p>
          <a:p>
            <a:pPr marL="0" marR="0" lvl="0" indent="0">
              <a:spcBef>
                <a:spcPts val="0"/>
              </a:spcBef>
              <a:spcAft>
                <a:spcPts val="0"/>
              </a:spcAft>
              <a:buFont typeface="Symbol" panose="05050102010706020507" pitchFamily="18" charset="2"/>
              <a:buNone/>
            </a:pPr>
            <a:endParaRPr lang="en-US" sz="2000" b="1"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2CD0238-40BC-4CCE-B51E-62AE5A568757}" type="slidenum">
              <a:rPr lang="en-US" smtClean="0"/>
              <a:t>27</a:t>
            </a:fld>
            <a:endParaRPr lang="en-US"/>
          </a:p>
        </p:txBody>
      </p:sp>
    </p:spTree>
    <p:extLst>
      <p:ext uri="{BB962C8B-B14F-4D97-AF65-F5344CB8AC3E}">
        <p14:creationId xmlns:p14="http://schemas.microsoft.com/office/powerpoint/2010/main" val="30981123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Symbol" panose="05050102010706020507" pitchFamily="18" charset="2"/>
              <a:buNone/>
            </a:pPr>
            <a:r>
              <a:rPr lang="en-US" sz="2000" b="1" dirty="0">
                <a:effectLst/>
                <a:latin typeface="Arial" panose="020B0604020202020204" pitchFamily="34" charset="0"/>
                <a:ea typeface="Calibri" panose="020F0502020204030204" pitchFamily="34" charset="0"/>
                <a:cs typeface="Arial" panose="020B0604020202020204" pitchFamily="34" charset="0"/>
              </a:rPr>
              <a:t>Why is Satan so focused on our sins?  </a:t>
            </a:r>
          </a:p>
          <a:p>
            <a:pPr marL="0" marR="0" lvl="0" indent="0">
              <a:spcBef>
                <a:spcPts val="0"/>
              </a:spcBef>
              <a:spcAft>
                <a:spcPts val="0"/>
              </a:spcAft>
              <a:buFont typeface="Symbol" panose="05050102010706020507" pitchFamily="18" charset="2"/>
              <a:buNone/>
            </a:pPr>
            <a:endParaRPr lang="en-US" sz="2000" b="1" dirty="0">
              <a:effectLst/>
              <a:latin typeface="Arial" panose="020B0604020202020204" pitchFamily="34" charset="0"/>
              <a:ea typeface="Calibri" panose="020F0502020204030204" pitchFamily="34" charset="0"/>
              <a:cs typeface="Arial" panose="020B0604020202020204" pitchFamily="34" charset="0"/>
            </a:endParaRPr>
          </a:p>
          <a:p>
            <a:pPr marL="0" marR="0" lvl="0" indent="0">
              <a:spcBef>
                <a:spcPts val="0"/>
              </a:spcBef>
              <a:spcAft>
                <a:spcPts val="0"/>
              </a:spcAft>
              <a:buFont typeface="Symbol" panose="05050102010706020507" pitchFamily="18" charset="2"/>
              <a:buNone/>
            </a:pPr>
            <a:r>
              <a:rPr lang="en-US" sz="2000" b="1" dirty="0">
                <a:effectLst/>
                <a:latin typeface="Arial" panose="020B0604020202020204" pitchFamily="34" charset="0"/>
                <a:ea typeface="Calibri" panose="020F0502020204030204" pitchFamily="34" charset="0"/>
                <a:cs typeface="Arial" panose="020B0604020202020204" pitchFamily="34" charset="0"/>
              </a:rPr>
              <a:t>Period of time between verses 12 and 17</a:t>
            </a:r>
          </a:p>
          <a:p>
            <a:pPr marL="0" marR="0" lvl="0" indent="0">
              <a:spcBef>
                <a:spcPts val="0"/>
              </a:spcBef>
              <a:spcAft>
                <a:spcPts val="0"/>
              </a:spcAft>
              <a:buFont typeface="Symbol" panose="05050102010706020507" pitchFamily="18" charset="2"/>
              <a:buNone/>
            </a:pPr>
            <a:endParaRPr lang="en-US" sz="2000" b="1" dirty="0">
              <a:effectLst/>
              <a:latin typeface="Arial" panose="020B0604020202020204" pitchFamily="34" charset="0"/>
              <a:ea typeface="Calibri" panose="020F0502020204030204" pitchFamily="34" charset="0"/>
              <a:cs typeface="Arial" panose="020B0604020202020204" pitchFamily="34" charset="0"/>
            </a:endParaRPr>
          </a:p>
          <a:p>
            <a:pPr marL="0" marR="0" lvl="0" indent="0">
              <a:spcBef>
                <a:spcPts val="0"/>
              </a:spcBef>
              <a:spcAft>
                <a:spcPts val="0"/>
              </a:spcAft>
              <a:buFont typeface="Symbol" panose="05050102010706020507" pitchFamily="18" charset="2"/>
              <a:buNone/>
            </a:pPr>
            <a:r>
              <a:rPr lang="en-US" sz="2000" b="1" dirty="0">
                <a:effectLst/>
                <a:latin typeface="Arial" panose="020B0604020202020204" pitchFamily="34" charset="0"/>
                <a:ea typeface="Calibri" panose="020F0502020204030204" pitchFamily="34" charset="0"/>
                <a:cs typeface="Arial" panose="020B0604020202020204" pitchFamily="34" charset="0"/>
              </a:rPr>
              <a:t>Satan pursues the church because we are the only ones left standing that Satan can use to get back at God.  </a:t>
            </a:r>
          </a:p>
          <a:p>
            <a:pPr marL="0" marR="0" lvl="0" indent="0">
              <a:spcBef>
                <a:spcPts val="0"/>
              </a:spcBef>
              <a:spcAft>
                <a:spcPts val="0"/>
              </a:spcAft>
              <a:buFont typeface="Symbol" panose="05050102010706020507" pitchFamily="18" charset="2"/>
              <a:buNone/>
            </a:pPr>
            <a:endParaRPr lang="en-US" sz="2000" b="1" dirty="0">
              <a:effectLst/>
              <a:latin typeface="Arial" panose="020B0604020202020204" pitchFamily="34" charset="0"/>
              <a:ea typeface="Calibri" panose="020F0502020204030204" pitchFamily="34" charset="0"/>
              <a:cs typeface="Arial" panose="020B0604020202020204" pitchFamily="34" charset="0"/>
            </a:endParaRPr>
          </a:p>
          <a:p>
            <a:pPr marL="0" marR="0" lvl="0" indent="0">
              <a:spcBef>
                <a:spcPts val="0"/>
              </a:spcBef>
              <a:spcAft>
                <a:spcPts val="0"/>
              </a:spcAft>
              <a:buFont typeface="Symbol" panose="05050102010706020507" pitchFamily="18" charset="2"/>
              <a:buNone/>
            </a:pPr>
            <a:r>
              <a:rPr lang="en-US" sz="2000" b="1" dirty="0">
                <a:effectLst/>
                <a:latin typeface="Arial" panose="020B0604020202020204" pitchFamily="34" charset="0"/>
                <a:ea typeface="Calibri" panose="020F0502020204030204" pitchFamily="34" charset="0"/>
                <a:cs typeface="Arial" panose="020B0604020202020204" pitchFamily="34" charset="0"/>
              </a:rPr>
              <a:t>Satan does not want us to follow him – he only wants to prevent us from following God.</a:t>
            </a:r>
          </a:p>
          <a:p>
            <a:pPr marL="0" marR="0" lvl="0" indent="0">
              <a:spcBef>
                <a:spcPts val="0"/>
              </a:spcBef>
              <a:spcAft>
                <a:spcPts val="0"/>
              </a:spcAft>
              <a:buFont typeface="Symbol" panose="05050102010706020507" pitchFamily="18" charset="2"/>
              <a:buNone/>
            </a:pPr>
            <a:endParaRPr lang="en-US" sz="2000" b="1" dirty="0">
              <a:effectLst/>
              <a:latin typeface="Arial" panose="020B0604020202020204" pitchFamily="34" charset="0"/>
              <a:ea typeface="Calibri" panose="020F0502020204030204" pitchFamily="34" charset="0"/>
              <a:cs typeface="Arial" panose="020B0604020202020204" pitchFamily="34" charset="0"/>
            </a:endParaRPr>
          </a:p>
          <a:p>
            <a:pPr marL="0" marR="0" lvl="0" indent="0">
              <a:spcBef>
                <a:spcPts val="0"/>
              </a:spcBef>
              <a:spcAft>
                <a:spcPts val="0"/>
              </a:spcAft>
              <a:buFont typeface="Symbol" panose="05050102010706020507" pitchFamily="18" charset="2"/>
              <a:buNone/>
            </a:pPr>
            <a:r>
              <a:rPr lang="en-US" sz="2000" b="1" dirty="0">
                <a:effectLst/>
                <a:latin typeface="Arial" panose="020B0604020202020204" pitchFamily="34" charset="0"/>
                <a:ea typeface="Calibri" panose="020F0502020204030204" pitchFamily="34" charset="0"/>
                <a:cs typeface="Arial" panose="020B0604020202020204" pitchFamily="34" charset="0"/>
              </a:rPr>
              <a:t>That is the only way Satan can get back at God.</a:t>
            </a:r>
          </a:p>
          <a:p>
            <a:pPr marL="0" marR="0" lvl="0" indent="0">
              <a:spcBef>
                <a:spcPts val="0"/>
              </a:spcBef>
              <a:spcAft>
                <a:spcPts val="0"/>
              </a:spcAft>
              <a:buFont typeface="Symbol" panose="05050102010706020507" pitchFamily="18" charset="2"/>
              <a:buNone/>
            </a:pPr>
            <a:endParaRPr lang="en-US" sz="2000" b="1" dirty="0">
              <a:effectLst/>
              <a:latin typeface="Arial" panose="020B0604020202020204" pitchFamily="34" charset="0"/>
              <a:ea typeface="Calibri" panose="020F0502020204030204" pitchFamily="34" charset="0"/>
              <a:cs typeface="Arial" panose="020B0604020202020204" pitchFamily="34" charset="0"/>
            </a:endParaRPr>
          </a:p>
          <a:p>
            <a:pPr marL="0" marR="0" lvl="0" indent="0">
              <a:spcBef>
                <a:spcPts val="0"/>
              </a:spcBef>
              <a:spcAft>
                <a:spcPts val="0"/>
              </a:spcAft>
              <a:buFont typeface="Symbol" panose="05050102010706020507" pitchFamily="18" charset="2"/>
              <a:buNone/>
            </a:pPr>
            <a:r>
              <a:rPr lang="en-US" sz="2000" b="1" dirty="0">
                <a:effectLst/>
                <a:latin typeface="Arial" panose="020B0604020202020204" pitchFamily="34" charset="0"/>
                <a:ea typeface="Calibri" panose="020F0502020204030204" pitchFamily="34" charset="0"/>
                <a:cs typeface="Arial" panose="020B0604020202020204" pitchFamily="34" charset="0"/>
              </a:rPr>
              <a:t>Why do Christians suffer? </a:t>
            </a:r>
          </a:p>
          <a:p>
            <a:pPr marL="274320" marR="0" lvl="0" indent="-274320">
              <a:spcBef>
                <a:spcPts val="0"/>
              </a:spcBef>
              <a:spcAft>
                <a:spcPts val="0"/>
              </a:spcAft>
              <a:buFont typeface="+mj-lt"/>
              <a:buAutoNum type="arabicPeriod"/>
            </a:pPr>
            <a:r>
              <a:rPr lang="en-US" sz="2000" b="1" dirty="0">
                <a:effectLst/>
                <a:latin typeface="Arial" panose="020B0604020202020204" pitchFamily="34" charset="0"/>
                <a:ea typeface="Calibri" panose="020F0502020204030204" pitchFamily="34" charset="0"/>
                <a:cs typeface="Arial" panose="020B0604020202020204" pitchFamily="34" charset="0"/>
              </a:rPr>
              <a:t>When sin entered the world, the world became painful and temporal </a:t>
            </a:r>
          </a:p>
          <a:p>
            <a:pPr marL="274320" marR="0" lvl="0" indent="-274320">
              <a:spcBef>
                <a:spcPts val="0"/>
              </a:spcBef>
              <a:spcAft>
                <a:spcPts val="0"/>
              </a:spcAft>
              <a:buFont typeface="+mj-lt"/>
              <a:buAutoNum type="arabicPeriod"/>
            </a:pPr>
            <a:r>
              <a:rPr lang="en-US" sz="2000" b="1" dirty="0">
                <a:effectLst/>
                <a:latin typeface="Arial" panose="020B0604020202020204" pitchFamily="34" charset="0"/>
                <a:ea typeface="Calibri" panose="020F0502020204030204" pitchFamily="34" charset="0"/>
                <a:cs typeface="Arial" panose="020B0604020202020204" pitchFamily="34" charset="0"/>
              </a:rPr>
              <a:t>Satan will wreak havoc in our lives as often as possible to make us stop serving God.  </a:t>
            </a:r>
          </a:p>
          <a:p>
            <a:pPr marL="0" marR="0" lvl="0" indent="0">
              <a:spcBef>
                <a:spcPts val="0"/>
              </a:spcBef>
              <a:spcAft>
                <a:spcPts val="0"/>
              </a:spcAft>
              <a:buFont typeface="Symbol" panose="05050102010706020507" pitchFamily="18" charset="2"/>
              <a:buNone/>
            </a:pPr>
            <a:endParaRPr lang="en-US" sz="2000" b="1"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2CD0238-40BC-4CCE-B51E-62AE5A568757}" type="slidenum">
              <a:rPr lang="en-US" smtClean="0"/>
              <a:t>28</a:t>
            </a:fld>
            <a:endParaRPr lang="en-US"/>
          </a:p>
        </p:txBody>
      </p:sp>
    </p:spTree>
    <p:extLst>
      <p:ext uri="{BB962C8B-B14F-4D97-AF65-F5344CB8AC3E}">
        <p14:creationId xmlns:p14="http://schemas.microsoft.com/office/powerpoint/2010/main" val="35431349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Pre-M teach that you overcome by being a good person, and letting God scrub you by hand “the rest of the way” to get you ready for 1000 Year Reign and then Heaven.</a:t>
            </a:r>
          </a:p>
          <a:p>
            <a:endParaRPr lang="en-US" b="1" dirty="0"/>
          </a:p>
        </p:txBody>
      </p:sp>
      <p:sp>
        <p:nvSpPr>
          <p:cNvPr id="4" name="Slide Number Placeholder 3"/>
          <p:cNvSpPr>
            <a:spLocks noGrp="1"/>
          </p:cNvSpPr>
          <p:nvPr>
            <p:ph type="sldNum" sz="quarter" idx="5"/>
          </p:nvPr>
        </p:nvSpPr>
        <p:spPr/>
        <p:txBody>
          <a:bodyPr/>
          <a:lstStyle/>
          <a:p>
            <a:fld id="{22CD0238-40BC-4CCE-B51E-62AE5A568757}" type="slidenum">
              <a:rPr lang="en-US" smtClean="0"/>
              <a:t>29</a:t>
            </a:fld>
            <a:endParaRPr lang="en-US"/>
          </a:p>
        </p:txBody>
      </p:sp>
    </p:spTree>
    <p:extLst>
      <p:ext uri="{BB962C8B-B14F-4D97-AF65-F5344CB8AC3E}">
        <p14:creationId xmlns:p14="http://schemas.microsoft.com/office/powerpoint/2010/main" val="19522820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1" dirty="0">
                <a:latin typeface="Arial" panose="020B0604020202020204" pitchFamily="34" charset="0"/>
                <a:cs typeface="Arial" panose="020B0604020202020204" pitchFamily="34" charset="0"/>
              </a:rPr>
              <a:t>Revelation continuously uses the familiar to get its point across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b="1"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1" dirty="0">
                <a:latin typeface="Arial" panose="020B0604020202020204" pitchFamily="34" charset="0"/>
                <a:cs typeface="Arial" panose="020B0604020202020204" pitchFamily="34" charset="0"/>
              </a:rPr>
              <a:t>Ch. 8 &amp; 9 – very similar to 10 plagues of Egypt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0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2CD0238-40BC-4CCE-B51E-62AE5A568757}" type="slidenum">
              <a:rPr lang="en-US" smtClean="0"/>
              <a:t>30</a:t>
            </a:fld>
            <a:endParaRPr lang="en-US"/>
          </a:p>
        </p:txBody>
      </p:sp>
    </p:spTree>
    <p:extLst>
      <p:ext uri="{BB962C8B-B14F-4D97-AF65-F5344CB8AC3E}">
        <p14:creationId xmlns:p14="http://schemas.microsoft.com/office/powerpoint/2010/main" val="792303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CD0238-40BC-4CCE-B51E-62AE5A568757}" type="slidenum">
              <a:rPr lang="en-US" smtClean="0"/>
              <a:t>3</a:t>
            </a:fld>
            <a:endParaRPr lang="en-US"/>
          </a:p>
        </p:txBody>
      </p:sp>
    </p:spTree>
    <p:extLst>
      <p:ext uri="{BB962C8B-B14F-4D97-AF65-F5344CB8AC3E}">
        <p14:creationId xmlns:p14="http://schemas.microsoft.com/office/powerpoint/2010/main" val="3516193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latin typeface="Arial" panose="020B0604020202020204" pitchFamily="34" charset="0"/>
                <a:cs typeface="Arial" panose="020B0604020202020204" pitchFamily="34" charset="0"/>
              </a:rPr>
              <a:t>Easy to say that the soul of a person is now with God . . . whether they walked in the light or not.  </a:t>
            </a:r>
          </a:p>
          <a:p>
            <a:pPr marL="0" indent="0">
              <a:buFont typeface="Arial" panose="020B0604020202020204" pitchFamily="34" charset="0"/>
              <a:buNone/>
            </a:pPr>
            <a:endParaRPr lang="en-US" b="1"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b="1" dirty="0">
                <a:latin typeface="Arial" panose="020B0604020202020204" pitchFamily="34" charset="0"/>
                <a:cs typeface="Arial" panose="020B0604020202020204" pitchFamily="34" charset="0"/>
              </a:rPr>
              <a:t>Have heard several preachers mentioned that you do not even imply that the deceased’s soul is in Heaven if you know they did not “walk in the light”.</a:t>
            </a:r>
          </a:p>
          <a:p>
            <a:pPr marL="0" indent="0">
              <a:buFont typeface="Arial" panose="020B0604020202020204" pitchFamily="34" charset="0"/>
              <a:buNone/>
            </a:pPr>
            <a:endParaRPr lang="en-US" b="1"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b="1" dirty="0">
                <a:latin typeface="Arial" panose="020B0604020202020204" pitchFamily="34" charset="0"/>
                <a:cs typeface="Arial" panose="020B0604020202020204" pitchFamily="34" charset="0"/>
              </a:rPr>
              <a:t>A favorite phrase when someone dies is “Rest In Peace”.  </a:t>
            </a:r>
          </a:p>
          <a:p>
            <a:pPr marL="0" indent="0">
              <a:buFont typeface="Arial" panose="020B0604020202020204" pitchFamily="34" charset="0"/>
              <a:buNone/>
            </a:pPr>
            <a:endParaRPr lang="en-US" b="1"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b="1" dirty="0">
                <a:latin typeface="Arial" panose="020B0604020202020204" pitchFamily="34" charset="0"/>
                <a:cs typeface="Arial" panose="020B0604020202020204" pitchFamily="34" charset="0"/>
              </a:rPr>
              <a:t>What does “Rest In Peace” mean?  </a:t>
            </a:r>
          </a:p>
          <a:p>
            <a:pPr marL="0" indent="0">
              <a:buFont typeface="Arial" panose="020B0604020202020204" pitchFamily="34" charset="0"/>
              <a:buNone/>
            </a:pPr>
            <a:endParaRPr lang="en-US" b="1"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b="1" dirty="0">
                <a:latin typeface="Arial" panose="020B0604020202020204" pitchFamily="34" charset="0"/>
                <a:cs typeface="Arial" panose="020B0604020202020204" pitchFamily="34" charset="0"/>
              </a:rPr>
              <a:t>Popularity , Likeability</a:t>
            </a:r>
          </a:p>
          <a:p>
            <a:pPr marL="171450" indent="-171450">
              <a:buFontTx/>
              <a:buChar char="-"/>
            </a:pPr>
            <a:r>
              <a:rPr lang="en-US" b="1" dirty="0">
                <a:latin typeface="Arial" panose="020B0604020202020204" pitchFamily="34" charset="0"/>
                <a:cs typeface="Arial" panose="020B0604020202020204" pitchFamily="34" charset="0"/>
              </a:rPr>
              <a:t>Recording artists</a:t>
            </a:r>
          </a:p>
          <a:p>
            <a:pPr marL="171450" indent="-171450">
              <a:buFontTx/>
              <a:buChar char="-"/>
            </a:pPr>
            <a:r>
              <a:rPr lang="en-US" b="1" dirty="0">
                <a:latin typeface="Arial" panose="020B0604020202020204" pitchFamily="34" charset="0"/>
                <a:cs typeface="Arial" panose="020B0604020202020204" pitchFamily="34" charset="0"/>
              </a:rPr>
              <a:t>Hollywood celebrities</a:t>
            </a:r>
          </a:p>
          <a:p>
            <a:pPr marL="171450" indent="-171450">
              <a:buFontTx/>
              <a:buChar char="-"/>
            </a:pPr>
            <a:r>
              <a:rPr lang="en-US" b="1" dirty="0">
                <a:latin typeface="Arial" panose="020B0604020202020204" pitchFamily="34" charset="0"/>
                <a:cs typeface="Arial" panose="020B0604020202020204" pitchFamily="34" charset="0"/>
              </a:rPr>
              <a:t>Someone we know who is a kind person</a:t>
            </a:r>
          </a:p>
          <a:p>
            <a:pPr marL="0" indent="0">
              <a:buFont typeface="Arial" panose="020B0604020202020204" pitchFamily="34" charset="0"/>
              <a:buNone/>
            </a:pPr>
            <a:endParaRPr lang="en-US" b="1"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b="1" dirty="0">
                <a:latin typeface="Arial" panose="020B0604020202020204" pitchFamily="34" charset="0"/>
                <a:cs typeface="Arial" panose="020B0604020202020204" pitchFamily="34" charset="0"/>
              </a:rPr>
              <a:t>“Walking in the light” is sometimes not part of the criteria. </a:t>
            </a:r>
          </a:p>
          <a:p>
            <a:pPr marL="0" indent="0">
              <a:buFont typeface="Arial" panose="020B0604020202020204" pitchFamily="34" charset="0"/>
              <a:buNone/>
            </a:pPr>
            <a:endParaRPr lang="en-US" b="1" dirty="0">
              <a:latin typeface="Arial" panose="020B0604020202020204" pitchFamily="34" charset="0"/>
              <a:cs typeface="Arial" panose="020B0604020202020204" pitchFamily="34" charset="0"/>
            </a:endParaRPr>
          </a:p>
          <a:p>
            <a:pPr marL="171450" indent="-171450">
              <a:buFontTx/>
              <a:buChar char="-"/>
            </a:pPr>
            <a:r>
              <a:rPr lang="en-US" b="1" dirty="0">
                <a:latin typeface="Arial" panose="020B0604020202020204" pitchFamily="34" charset="0"/>
                <a:cs typeface="Arial" panose="020B0604020202020204" pitchFamily="34" charset="0"/>
              </a:rPr>
              <a:t>Recording artists</a:t>
            </a:r>
          </a:p>
          <a:p>
            <a:pPr marL="171450" indent="-171450">
              <a:buFontTx/>
              <a:buChar char="-"/>
            </a:pPr>
            <a:r>
              <a:rPr lang="en-US" b="1" dirty="0">
                <a:latin typeface="Arial" panose="020B0604020202020204" pitchFamily="34" charset="0"/>
                <a:cs typeface="Arial" panose="020B0604020202020204" pitchFamily="34" charset="0"/>
              </a:rPr>
              <a:t>Hollywood stars</a:t>
            </a:r>
          </a:p>
          <a:p>
            <a:pPr marL="0" indent="0">
              <a:buFontTx/>
              <a:buNone/>
            </a:pPr>
            <a:endParaRPr lang="en-US" b="1" dirty="0">
              <a:latin typeface="Arial" panose="020B0604020202020204" pitchFamily="34" charset="0"/>
              <a:cs typeface="Arial" panose="020B0604020202020204" pitchFamily="34" charset="0"/>
            </a:endParaRPr>
          </a:p>
          <a:p>
            <a:pPr marL="0" indent="0">
              <a:buFontTx/>
              <a:buNone/>
            </a:pPr>
            <a:r>
              <a:rPr lang="en-US" b="1" dirty="0">
                <a:latin typeface="Arial" panose="020B0604020202020204" pitchFamily="34" charset="0"/>
                <a:cs typeface="Arial" panose="020B0604020202020204" pitchFamily="34" charset="0"/>
              </a:rPr>
              <a:t>If a person rests in peace is God’s decision, not ours.  By the time the person has died, that decision has been finalized.  </a:t>
            </a:r>
          </a:p>
          <a:p>
            <a:pPr marL="0" indent="0">
              <a:buFontTx/>
              <a:buNone/>
            </a:pPr>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2CD0238-40BC-4CCE-B51E-62AE5A568757}" type="slidenum">
              <a:rPr lang="en-US" smtClean="0"/>
              <a:t>4</a:t>
            </a:fld>
            <a:endParaRPr lang="en-US"/>
          </a:p>
        </p:txBody>
      </p:sp>
    </p:spTree>
    <p:extLst>
      <p:ext uri="{BB962C8B-B14F-4D97-AF65-F5344CB8AC3E}">
        <p14:creationId xmlns:p14="http://schemas.microsoft.com/office/powerpoint/2010/main" val="3783794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Chapter review</a:t>
            </a:r>
          </a:p>
          <a:p>
            <a:endParaRPr lang="en-US" b="1" dirty="0"/>
          </a:p>
          <a:p>
            <a:r>
              <a:rPr lang="en-US" b="1" dirty="0"/>
              <a:t>1</a:t>
            </a:r>
          </a:p>
          <a:p>
            <a:pPr marL="0" indent="0">
              <a:buNone/>
            </a:pPr>
            <a:r>
              <a:rPr lang="en-US" b="1" dirty="0"/>
              <a:t>Introduction to writer and a problem that is occurring</a:t>
            </a:r>
          </a:p>
          <a:p>
            <a:pPr marL="0" indent="0">
              <a:buNone/>
            </a:pPr>
            <a:endParaRPr lang="en-US" b="1" dirty="0"/>
          </a:p>
          <a:p>
            <a:pPr marL="0" indent="0">
              <a:buNone/>
            </a:pPr>
            <a:r>
              <a:rPr lang="en-US" b="1" dirty="0"/>
              <a:t>2-3</a:t>
            </a:r>
          </a:p>
          <a:p>
            <a:pPr marL="0" indent="0">
              <a:buNone/>
            </a:pPr>
            <a:r>
              <a:rPr lang="en-US" b="1" dirty="0"/>
              <a:t>Introduction to some of the victims of a problem that is occurring</a:t>
            </a:r>
          </a:p>
          <a:p>
            <a:pPr marL="0" indent="0">
              <a:buNone/>
            </a:pPr>
            <a:r>
              <a:rPr lang="en-US" b="1" dirty="0"/>
              <a:t>God still expects them to remain faithful</a:t>
            </a:r>
          </a:p>
          <a:p>
            <a:pPr marL="0" indent="0">
              <a:buNone/>
            </a:pPr>
            <a:endParaRPr lang="en-US" b="1" dirty="0"/>
          </a:p>
          <a:p>
            <a:pPr marL="0" indent="0">
              <a:buNone/>
            </a:pPr>
            <a:r>
              <a:rPr lang="en-US" b="1" dirty="0"/>
              <a:t>4-5</a:t>
            </a:r>
          </a:p>
          <a:p>
            <a:pPr marL="0" indent="0">
              <a:buNone/>
            </a:pPr>
            <a:r>
              <a:rPr lang="en-US" b="1" dirty="0"/>
              <a:t>Introduction to main 2 characters</a:t>
            </a:r>
          </a:p>
          <a:p>
            <a:pPr marL="0" indent="0">
              <a:buNone/>
            </a:pPr>
            <a:r>
              <a:rPr lang="en-US" b="1" dirty="0"/>
              <a:t>God, and a “Lamb” that appears that it had been sacrificed.</a:t>
            </a:r>
          </a:p>
          <a:p>
            <a:pPr marL="0" indent="0">
              <a:buNone/>
            </a:pPr>
            <a:endParaRPr lang="en-US" b="1" dirty="0"/>
          </a:p>
          <a:p>
            <a:pPr marL="0" indent="0">
              <a:buNone/>
            </a:pPr>
            <a:r>
              <a:rPr lang="en-US" b="1" dirty="0"/>
              <a:t>6</a:t>
            </a:r>
          </a:p>
          <a:p>
            <a:pPr marL="0" indent="0">
              <a:buNone/>
            </a:pPr>
            <a:r>
              <a:rPr lang="en-US" b="1" dirty="0"/>
              <a:t>Opening comments of God’s case against the villain</a:t>
            </a:r>
          </a:p>
          <a:p>
            <a:pPr marL="0" indent="0">
              <a:buNone/>
            </a:pPr>
            <a:r>
              <a:rPr lang="en-US" b="1" dirty="0"/>
              <a:t>Very high overview of what is taking place in Revelation</a:t>
            </a:r>
          </a:p>
          <a:p>
            <a:pPr marL="0" indent="0">
              <a:buNone/>
            </a:pPr>
            <a:endParaRPr lang="en-US" b="1" dirty="0"/>
          </a:p>
          <a:p>
            <a:pPr marL="0" indent="0">
              <a:buNone/>
            </a:pPr>
            <a:r>
              <a:rPr lang="en-US" b="1" dirty="0"/>
              <a:t>7</a:t>
            </a:r>
          </a:p>
          <a:p>
            <a:pPr marL="0" indent="0">
              <a:buNone/>
            </a:pPr>
            <a:r>
              <a:rPr lang="en-US" b="1" dirty="0"/>
              <a:t>Something is about to happen, so God is identifying his people so what is about to happen does not impact them</a:t>
            </a:r>
          </a:p>
          <a:p>
            <a:pPr marL="0" indent="0">
              <a:buNone/>
            </a:pPr>
            <a:endParaRPr lang="en-US" b="1" dirty="0"/>
          </a:p>
          <a:p>
            <a:pPr marL="0" indent="0">
              <a:buNone/>
            </a:pPr>
            <a:r>
              <a:rPr lang="en-US" b="1" dirty="0"/>
              <a:t>8-9</a:t>
            </a:r>
          </a:p>
          <a:p>
            <a:pPr marL="0" indent="0">
              <a:buNone/>
            </a:pPr>
            <a:r>
              <a:rPr lang="en-US" b="1" dirty="0"/>
              <a:t>(Ch. 8) God has complete control and reign over nature</a:t>
            </a:r>
          </a:p>
          <a:p>
            <a:pPr marL="0" indent="0">
              <a:buNone/>
            </a:pPr>
            <a:r>
              <a:rPr lang="en-US" b="1" dirty="0"/>
              <a:t>(Ch. 9) God is trying to cause villain to repent (Rev 9:20)</a:t>
            </a:r>
          </a:p>
          <a:p>
            <a:pPr marL="0" indent="0">
              <a:buNone/>
            </a:pPr>
            <a:r>
              <a:rPr lang="en-US" b="1" dirty="0"/>
              <a:t>How?  We are not told</a:t>
            </a:r>
          </a:p>
          <a:p>
            <a:pPr marL="0" indent="0">
              <a:buNone/>
            </a:pPr>
            <a:endParaRPr lang="en-US" b="1" dirty="0"/>
          </a:p>
          <a:p>
            <a:pPr marL="0" indent="0">
              <a:buNone/>
            </a:pPr>
            <a:r>
              <a:rPr lang="en-US" b="1" dirty="0"/>
              <a:t>10</a:t>
            </a:r>
          </a:p>
          <a:p>
            <a:pPr marL="0" indent="0">
              <a:buNone/>
            </a:pPr>
            <a:r>
              <a:rPr lang="en-US" b="1" dirty="0"/>
              <a:t>God announces via an angel that He has had enough – judgment comes</a:t>
            </a:r>
          </a:p>
          <a:p>
            <a:pPr marL="0" indent="0">
              <a:buNone/>
            </a:pPr>
            <a:endParaRPr lang="en-US" b="1" dirty="0"/>
          </a:p>
          <a:p>
            <a:pPr marL="0" indent="0">
              <a:buNone/>
            </a:pPr>
            <a:r>
              <a:rPr lang="en-US" b="1" dirty="0"/>
              <a:t>11-13</a:t>
            </a:r>
          </a:p>
          <a:p>
            <a:pPr marL="0" indent="0">
              <a:buNone/>
            </a:pPr>
            <a:r>
              <a:rPr lang="en-US" b="1" dirty="0"/>
              <a:t>History lesson as God further lays out his case against villain, and evil in general</a:t>
            </a:r>
          </a:p>
          <a:p>
            <a:pPr marL="0" indent="0">
              <a:buNone/>
            </a:pPr>
            <a:endParaRPr lang="en-US" b="1" dirty="0"/>
          </a:p>
        </p:txBody>
      </p:sp>
      <p:sp>
        <p:nvSpPr>
          <p:cNvPr id="4" name="Slide Number Placeholder 3"/>
          <p:cNvSpPr>
            <a:spLocks noGrp="1"/>
          </p:cNvSpPr>
          <p:nvPr>
            <p:ph type="sldNum" sz="quarter" idx="5"/>
          </p:nvPr>
        </p:nvSpPr>
        <p:spPr/>
        <p:txBody>
          <a:bodyPr/>
          <a:lstStyle/>
          <a:p>
            <a:fld id="{22CD0238-40BC-4CCE-B51E-62AE5A568757}" type="slidenum">
              <a:rPr lang="en-US" smtClean="0"/>
              <a:t>5</a:t>
            </a:fld>
            <a:endParaRPr lang="en-US"/>
          </a:p>
        </p:txBody>
      </p:sp>
    </p:spTree>
    <p:extLst>
      <p:ext uri="{BB962C8B-B14F-4D97-AF65-F5344CB8AC3E}">
        <p14:creationId xmlns:p14="http://schemas.microsoft.com/office/powerpoint/2010/main" val="2695300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Chapter review</a:t>
            </a:r>
          </a:p>
          <a:p>
            <a:endParaRPr lang="en-US" b="1" dirty="0"/>
          </a:p>
          <a:p>
            <a:r>
              <a:rPr lang="en-US" b="1" dirty="0"/>
              <a:t>1</a:t>
            </a:r>
          </a:p>
          <a:p>
            <a:pPr marL="0" indent="0">
              <a:buNone/>
            </a:pPr>
            <a:r>
              <a:rPr lang="en-US" b="1" dirty="0"/>
              <a:t>Introduction to writer and a problem that is occurring</a:t>
            </a:r>
          </a:p>
          <a:p>
            <a:pPr marL="0" indent="0">
              <a:buNone/>
            </a:pPr>
            <a:endParaRPr lang="en-US" b="1" dirty="0"/>
          </a:p>
          <a:p>
            <a:pPr marL="0" indent="0">
              <a:buNone/>
            </a:pPr>
            <a:r>
              <a:rPr lang="en-US" b="1" dirty="0"/>
              <a:t>2-3</a:t>
            </a:r>
          </a:p>
          <a:p>
            <a:pPr marL="0" indent="0">
              <a:buNone/>
            </a:pPr>
            <a:r>
              <a:rPr lang="en-US" b="1" dirty="0"/>
              <a:t>Introduction to some of the victims of a problem that is occurring</a:t>
            </a:r>
          </a:p>
          <a:p>
            <a:pPr marL="0" indent="0">
              <a:buNone/>
            </a:pPr>
            <a:r>
              <a:rPr lang="en-US" b="1" dirty="0"/>
              <a:t>God still expects them to remain faithful</a:t>
            </a:r>
          </a:p>
          <a:p>
            <a:pPr marL="0" indent="0">
              <a:buNone/>
            </a:pPr>
            <a:endParaRPr lang="en-US" b="1" dirty="0"/>
          </a:p>
          <a:p>
            <a:pPr marL="0" indent="0">
              <a:buNone/>
            </a:pPr>
            <a:r>
              <a:rPr lang="en-US" b="1" dirty="0"/>
              <a:t>4-5</a:t>
            </a:r>
          </a:p>
          <a:p>
            <a:pPr marL="0" indent="0">
              <a:buNone/>
            </a:pPr>
            <a:r>
              <a:rPr lang="en-US" b="1" dirty="0"/>
              <a:t>Introduction to main 2 characters</a:t>
            </a:r>
          </a:p>
          <a:p>
            <a:pPr marL="0" indent="0">
              <a:buNone/>
            </a:pPr>
            <a:r>
              <a:rPr lang="en-US" b="1" dirty="0"/>
              <a:t>God, and a “Lamb” that appears that it had been sacrificed.</a:t>
            </a:r>
          </a:p>
          <a:p>
            <a:pPr marL="0" indent="0">
              <a:buNone/>
            </a:pPr>
            <a:endParaRPr lang="en-US" b="1" dirty="0"/>
          </a:p>
          <a:p>
            <a:pPr marL="0" indent="0">
              <a:buNone/>
            </a:pPr>
            <a:r>
              <a:rPr lang="en-US" b="1" dirty="0"/>
              <a:t>6</a:t>
            </a:r>
          </a:p>
          <a:p>
            <a:pPr marL="0" indent="0">
              <a:buNone/>
            </a:pPr>
            <a:r>
              <a:rPr lang="en-US" b="1" dirty="0"/>
              <a:t>Opening comments of God’s case against the villain</a:t>
            </a:r>
          </a:p>
          <a:p>
            <a:pPr marL="0" indent="0">
              <a:buNone/>
            </a:pPr>
            <a:r>
              <a:rPr lang="en-US" b="1" dirty="0"/>
              <a:t>Very high overview of what is taking place in Revelation</a:t>
            </a:r>
          </a:p>
          <a:p>
            <a:pPr marL="0" indent="0">
              <a:buNone/>
            </a:pPr>
            <a:endParaRPr lang="en-US" b="1" dirty="0"/>
          </a:p>
          <a:p>
            <a:pPr marL="0" indent="0">
              <a:buNone/>
            </a:pPr>
            <a:r>
              <a:rPr lang="en-US" b="1" dirty="0"/>
              <a:t>7</a:t>
            </a:r>
          </a:p>
          <a:p>
            <a:pPr marL="0" indent="0">
              <a:buNone/>
            </a:pPr>
            <a:r>
              <a:rPr lang="en-US" b="1" dirty="0"/>
              <a:t>Something is about to happen, so God is identifying his people so what is about to happen does not impact them</a:t>
            </a:r>
          </a:p>
          <a:p>
            <a:pPr marL="0" indent="0">
              <a:buNone/>
            </a:pPr>
            <a:endParaRPr lang="en-US" b="1" dirty="0"/>
          </a:p>
          <a:p>
            <a:pPr marL="0" indent="0">
              <a:buNone/>
            </a:pPr>
            <a:r>
              <a:rPr lang="en-US" b="1" dirty="0"/>
              <a:t>8-9</a:t>
            </a:r>
          </a:p>
          <a:p>
            <a:pPr marL="0" indent="0">
              <a:buNone/>
            </a:pPr>
            <a:r>
              <a:rPr lang="en-US" b="1" dirty="0"/>
              <a:t>(Ch. 8) God has complete control and reign over nature</a:t>
            </a:r>
          </a:p>
          <a:p>
            <a:pPr marL="0" indent="0">
              <a:buNone/>
            </a:pPr>
            <a:r>
              <a:rPr lang="en-US" b="1" dirty="0"/>
              <a:t>(Ch. 9) God is trying to cause villain to repent (Rev 9:20)</a:t>
            </a:r>
          </a:p>
          <a:p>
            <a:pPr marL="0" indent="0">
              <a:buNone/>
            </a:pPr>
            <a:r>
              <a:rPr lang="en-US" b="1" dirty="0"/>
              <a:t>How?  We are not told</a:t>
            </a:r>
          </a:p>
          <a:p>
            <a:pPr marL="0" indent="0">
              <a:buNone/>
            </a:pPr>
            <a:endParaRPr lang="en-US" b="1" dirty="0"/>
          </a:p>
          <a:p>
            <a:pPr marL="0" indent="0">
              <a:buNone/>
            </a:pPr>
            <a:r>
              <a:rPr lang="en-US" b="1" dirty="0"/>
              <a:t>10</a:t>
            </a:r>
          </a:p>
          <a:p>
            <a:pPr marL="0" indent="0">
              <a:buNone/>
            </a:pPr>
            <a:r>
              <a:rPr lang="en-US" b="1" dirty="0"/>
              <a:t>God announces via an angel that He has had enough – judgment comes</a:t>
            </a:r>
          </a:p>
          <a:p>
            <a:pPr marL="0" indent="0">
              <a:buNone/>
            </a:pPr>
            <a:endParaRPr lang="en-US" b="1" dirty="0"/>
          </a:p>
          <a:p>
            <a:pPr marL="0" indent="0">
              <a:buNone/>
            </a:pPr>
            <a:r>
              <a:rPr lang="en-US" b="1" dirty="0"/>
              <a:t>11-13</a:t>
            </a:r>
          </a:p>
          <a:p>
            <a:pPr marL="0" indent="0">
              <a:buNone/>
            </a:pPr>
            <a:r>
              <a:rPr lang="en-US" b="1" dirty="0"/>
              <a:t>History lesson as God further lays out his case against villain, and evil in general</a:t>
            </a:r>
          </a:p>
          <a:p>
            <a:pPr marL="0" indent="0">
              <a:buNone/>
            </a:pPr>
            <a:endParaRPr lang="en-US" b="1" dirty="0"/>
          </a:p>
        </p:txBody>
      </p:sp>
      <p:sp>
        <p:nvSpPr>
          <p:cNvPr id="4" name="Slide Number Placeholder 3"/>
          <p:cNvSpPr>
            <a:spLocks noGrp="1"/>
          </p:cNvSpPr>
          <p:nvPr>
            <p:ph type="sldNum" sz="quarter" idx="5"/>
          </p:nvPr>
        </p:nvSpPr>
        <p:spPr/>
        <p:txBody>
          <a:bodyPr/>
          <a:lstStyle/>
          <a:p>
            <a:fld id="{22CD0238-40BC-4CCE-B51E-62AE5A568757}" type="slidenum">
              <a:rPr lang="en-US" smtClean="0"/>
              <a:t>6</a:t>
            </a:fld>
            <a:endParaRPr lang="en-US"/>
          </a:p>
        </p:txBody>
      </p:sp>
    </p:spTree>
    <p:extLst>
      <p:ext uri="{BB962C8B-B14F-4D97-AF65-F5344CB8AC3E}">
        <p14:creationId xmlns:p14="http://schemas.microsoft.com/office/powerpoint/2010/main" val="2629419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Ch 7 - God identifies his people</a:t>
            </a:r>
          </a:p>
          <a:p>
            <a:pPr marL="0" indent="0">
              <a:buNone/>
            </a:pPr>
            <a:r>
              <a:rPr lang="en-US" b="1" dirty="0"/>
              <a:t>Ch 8 – God declares his dominance</a:t>
            </a:r>
          </a:p>
          <a:p>
            <a:pPr marL="0" indent="0">
              <a:buNone/>
            </a:pPr>
            <a:endParaRPr lang="en-US" b="1" dirty="0"/>
          </a:p>
          <a:p>
            <a:pPr marL="0" indent="0">
              <a:buNone/>
            </a:pPr>
            <a:r>
              <a:rPr lang="en-US" b="1" dirty="0"/>
              <a:t>Ch 9 – plagues to make villain repent; repented not of:</a:t>
            </a:r>
          </a:p>
          <a:p>
            <a:pPr marL="0" indent="0">
              <a:buNone/>
            </a:pPr>
            <a:r>
              <a:rPr lang="en-US" b="1" dirty="0"/>
              <a:t>	Idol worship – Roman god Vulcan</a:t>
            </a:r>
          </a:p>
          <a:p>
            <a:pPr marL="0" indent="0">
              <a:buNone/>
            </a:pPr>
            <a:r>
              <a:rPr lang="en-US" b="1" dirty="0"/>
              <a:t>	Murders - saints</a:t>
            </a:r>
          </a:p>
          <a:p>
            <a:pPr marL="0" indent="0">
              <a:buNone/>
            </a:pPr>
            <a:r>
              <a:rPr lang="en-US" b="1" dirty="0"/>
              <a:t>	Sorceries (calling on spirits other than God’s)</a:t>
            </a:r>
          </a:p>
          <a:p>
            <a:pPr marL="0" indent="0">
              <a:buNone/>
            </a:pPr>
            <a:r>
              <a:rPr lang="en-US" b="1" dirty="0"/>
              <a:t>	Fornications</a:t>
            </a:r>
          </a:p>
          <a:p>
            <a:pPr marL="0" indent="0">
              <a:buNone/>
            </a:pPr>
            <a:r>
              <a:rPr lang="en-US" b="1" dirty="0"/>
              <a:t>	Thefts – slaves, men and women</a:t>
            </a:r>
          </a:p>
          <a:p>
            <a:pPr marL="0" indent="0">
              <a:buNone/>
            </a:pPr>
            <a:endParaRPr lang="en-US" b="1" dirty="0"/>
          </a:p>
          <a:p>
            <a:pPr marL="0" indent="0">
              <a:buNone/>
            </a:pPr>
            <a:r>
              <a:rPr lang="en-US" b="1" dirty="0"/>
              <a:t>Ch 10 – God has had enough</a:t>
            </a:r>
          </a:p>
          <a:p>
            <a:pPr marL="0" indent="0">
              <a:buNone/>
            </a:pPr>
            <a:r>
              <a:rPr lang="en-US" b="1" dirty="0"/>
              <a:t>Ch 11, 12, 13 – Documents some suffering of God’s people</a:t>
            </a:r>
          </a:p>
          <a:p>
            <a:pPr marL="0" indent="0">
              <a:buNone/>
            </a:pPr>
            <a:endParaRPr lang="en-US" b="1" dirty="0"/>
          </a:p>
        </p:txBody>
      </p:sp>
      <p:sp>
        <p:nvSpPr>
          <p:cNvPr id="4" name="Slide Number Placeholder 3"/>
          <p:cNvSpPr>
            <a:spLocks noGrp="1"/>
          </p:cNvSpPr>
          <p:nvPr>
            <p:ph type="sldNum" sz="quarter" idx="5"/>
          </p:nvPr>
        </p:nvSpPr>
        <p:spPr/>
        <p:txBody>
          <a:bodyPr/>
          <a:lstStyle/>
          <a:p>
            <a:fld id="{22CD0238-40BC-4CCE-B51E-62AE5A568757}" type="slidenum">
              <a:rPr lang="en-US" smtClean="0"/>
              <a:t>7</a:t>
            </a:fld>
            <a:endParaRPr lang="en-US"/>
          </a:p>
        </p:txBody>
      </p:sp>
    </p:spTree>
    <p:extLst>
      <p:ext uri="{BB962C8B-B14F-4D97-AF65-F5344CB8AC3E}">
        <p14:creationId xmlns:p14="http://schemas.microsoft.com/office/powerpoint/2010/main" val="37182884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22CD0238-40BC-4CCE-B51E-62AE5A568757}" type="slidenum">
              <a:rPr lang="en-US" smtClean="0"/>
              <a:t>8</a:t>
            </a:fld>
            <a:endParaRPr lang="en-US"/>
          </a:p>
        </p:txBody>
      </p:sp>
    </p:spTree>
    <p:extLst>
      <p:ext uri="{BB962C8B-B14F-4D97-AF65-F5344CB8AC3E}">
        <p14:creationId xmlns:p14="http://schemas.microsoft.com/office/powerpoint/2010/main" val="32537386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Ezekiel being told to measure the temple doesn’t impact the translation of Ezekiel or the date it was written.  So why should measuring the temple in Revelation impact its translation and date written?</a:t>
            </a:r>
          </a:p>
          <a:p>
            <a:endParaRPr lang="en-US" b="1" dirty="0"/>
          </a:p>
          <a:p>
            <a:r>
              <a:rPr lang="en-US" b="1" dirty="0"/>
              <a:t>If God wanted John to measure actual temple, He would have rescued John from the island of Patmos in the beginning.  </a:t>
            </a:r>
          </a:p>
          <a:p>
            <a:endParaRPr lang="en-US" b="1" dirty="0"/>
          </a:p>
          <a:p>
            <a:r>
              <a:rPr lang="en-US" b="1" dirty="0"/>
              <a:t>Did God allow John to be sent to Patmos and then tell John to do something that was impossible to do?</a:t>
            </a:r>
          </a:p>
          <a:p>
            <a:endParaRPr lang="en-US" b="1" dirty="0"/>
          </a:p>
          <a:p>
            <a:endParaRPr lang="en-US" dirty="0"/>
          </a:p>
        </p:txBody>
      </p:sp>
      <p:sp>
        <p:nvSpPr>
          <p:cNvPr id="4" name="Slide Number Placeholder 3"/>
          <p:cNvSpPr>
            <a:spLocks noGrp="1"/>
          </p:cNvSpPr>
          <p:nvPr>
            <p:ph type="sldNum" sz="quarter" idx="5"/>
          </p:nvPr>
        </p:nvSpPr>
        <p:spPr/>
        <p:txBody>
          <a:bodyPr/>
          <a:lstStyle/>
          <a:p>
            <a:fld id="{22CD0238-40BC-4CCE-B51E-62AE5A568757}" type="slidenum">
              <a:rPr lang="en-US" smtClean="0"/>
              <a:t>9</a:t>
            </a:fld>
            <a:endParaRPr lang="en-US"/>
          </a:p>
        </p:txBody>
      </p:sp>
    </p:spTree>
    <p:extLst>
      <p:ext uri="{BB962C8B-B14F-4D97-AF65-F5344CB8AC3E}">
        <p14:creationId xmlns:p14="http://schemas.microsoft.com/office/powerpoint/2010/main" val="604820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4D2B3F6-9AFC-B3FF-7799-771477BEC9A1}"/>
              </a:ext>
            </a:extLst>
          </p:cNvPr>
          <p:cNvSpPr>
            <a:spLocks noGrp="1"/>
          </p:cNvSpPr>
          <p:nvPr>
            <p:ph type="sldNum" sz="quarter" idx="10"/>
          </p:nvPr>
        </p:nvSpPr>
        <p:spPr/>
        <p:txBody>
          <a:bodyPr/>
          <a:lstStyle/>
          <a:p>
            <a:fld id="{074AB93A-AEF6-4B2B-8015-AB1375F19FCF}" type="slidenum">
              <a:rPr lang="en-US" smtClean="0"/>
              <a:pPr/>
              <a:t>‹#›</a:t>
            </a:fld>
            <a:endParaRPr lang="en-US"/>
          </a:p>
        </p:txBody>
      </p:sp>
    </p:spTree>
    <p:extLst>
      <p:ext uri="{BB962C8B-B14F-4D97-AF65-F5344CB8AC3E}">
        <p14:creationId xmlns:p14="http://schemas.microsoft.com/office/powerpoint/2010/main" val="4074043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4D350FB-706B-3CD9-0A0F-AE6326BE192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71" y="-2015"/>
            <a:ext cx="12201720" cy="6860015"/>
          </a:xfrm>
          <a:prstGeom prst="rect">
            <a:avLst/>
          </a:prstGeom>
        </p:spPr>
      </p:pic>
      <p:grpSp>
        <p:nvGrpSpPr>
          <p:cNvPr id="5" name="Group 4">
            <a:extLst>
              <a:ext uri="{FF2B5EF4-FFF2-40B4-BE49-F238E27FC236}">
                <a16:creationId xmlns:a16="http://schemas.microsoft.com/office/drawing/2014/main" id="{901A4708-DBBA-FE6A-8E68-24273EAFAC9C}"/>
              </a:ext>
            </a:extLst>
          </p:cNvPr>
          <p:cNvGrpSpPr/>
          <p:nvPr userDrawn="1"/>
        </p:nvGrpSpPr>
        <p:grpSpPr>
          <a:xfrm>
            <a:off x="-9843" y="-2015"/>
            <a:ext cx="12204192" cy="554512"/>
            <a:chOff x="-8349" y="950081"/>
            <a:chExt cx="9147932" cy="554512"/>
          </a:xfrm>
        </p:grpSpPr>
        <p:sp>
          <p:nvSpPr>
            <p:cNvPr id="6" name="Oval 5">
              <a:extLst>
                <a:ext uri="{FF2B5EF4-FFF2-40B4-BE49-F238E27FC236}">
                  <a16:creationId xmlns:a16="http://schemas.microsoft.com/office/drawing/2014/main" id="{AF526929-6854-E04D-B942-9CE909740EF5}"/>
                </a:ext>
              </a:extLst>
            </p:cNvPr>
            <p:cNvSpPr/>
            <p:nvPr/>
          </p:nvSpPr>
          <p:spPr>
            <a:xfrm>
              <a:off x="4351" y="1295966"/>
              <a:ext cx="9107424" cy="2086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9" name="Group 8">
              <a:extLst>
                <a:ext uri="{FF2B5EF4-FFF2-40B4-BE49-F238E27FC236}">
                  <a16:creationId xmlns:a16="http://schemas.microsoft.com/office/drawing/2014/main" id="{B1E558B4-43DB-018E-07F8-8FA7025F3366}"/>
                </a:ext>
              </a:extLst>
            </p:cNvPr>
            <p:cNvGrpSpPr/>
            <p:nvPr/>
          </p:nvGrpSpPr>
          <p:grpSpPr>
            <a:xfrm>
              <a:off x="-8349" y="950081"/>
              <a:ext cx="9147932" cy="466344"/>
              <a:chOff x="-8349" y="950081"/>
              <a:chExt cx="9147932" cy="466344"/>
            </a:xfrm>
          </p:grpSpPr>
          <p:pic>
            <p:nvPicPr>
              <p:cNvPr id="15" name="Picture 14">
                <a:extLst>
                  <a:ext uri="{FF2B5EF4-FFF2-40B4-BE49-F238E27FC236}">
                    <a16:creationId xmlns:a16="http://schemas.microsoft.com/office/drawing/2014/main" id="{C9F1F074-9D26-5C38-4FC3-AADA779161E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16" name="Picture 15">
                <a:extLst>
                  <a:ext uri="{FF2B5EF4-FFF2-40B4-BE49-F238E27FC236}">
                    <a16:creationId xmlns:a16="http://schemas.microsoft.com/office/drawing/2014/main" id="{ADEB90B8-7871-4A7B-7B64-9AA1A1BBEEE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grpSp>
      <p:grpSp>
        <p:nvGrpSpPr>
          <p:cNvPr id="17" name="Group 16">
            <a:extLst>
              <a:ext uri="{FF2B5EF4-FFF2-40B4-BE49-F238E27FC236}">
                <a16:creationId xmlns:a16="http://schemas.microsoft.com/office/drawing/2014/main" id="{C1878111-CF49-61F5-E5CE-4EA8E28BB2BF}"/>
              </a:ext>
            </a:extLst>
          </p:cNvPr>
          <p:cNvGrpSpPr/>
          <p:nvPr userDrawn="1"/>
        </p:nvGrpSpPr>
        <p:grpSpPr>
          <a:xfrm>
            <a:off x="0" y="6766560"/>
            <a:ext cx="12204192" cy="91440"/>
            <a:chOff x="-8349" y="950081"/>
            <a:chExt cx="9147932" cy="466344"/>
          </a:xfrm>
        </p:grpSpPr>
        <p:pic>
          <p:nvPicPr>
            <p:cNvPr id="18" name="Picture 17">
              <a:extLst>
                <a:ext uri="{FF2B5EF4-FFF2-40B4-BE49-F238E27FC236}">
                  <a16:creationId xmlns:a16="http://schemas.microsoft.com/office/drawing/2014/main" id="{DB52C3AE-6B4E-705A-7170-E13DB716B14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19" name="Picture 18">
              <a:extLst>
                <a:ext uri="{FF2B5EF4-FFF2-40B4-BE49-F238E27FC236}">
                  <a16:creationId xmlns:a16="http://schemas.microsoft.com/office/drawing/2014/main" id="{645ACB53-BDE7-A145-7016-DF5FEE6BEE6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sp>
        <p:nvSpPr>
          <p:cNvPr id="2" name="Slide Number Placeholder 1">
            <a:extLst>
              <a:ext uri="{FF2B5EF4-FFF2-40B4-BE49-F238E27FC236}">
                <a16:creationId xmlns:a16="http://schemas.microsoft.com/office/drawing/2014/main" id="{4E534499-3A2D-6704-D2A4-0A4F553904B4}"/>
              </a:ext>
            </a:extLst>
          </p:cNvPr>
          <p:cNvSpPr>
            <a:spLocks noGrp="1"/>
          </p:cNvSpPr>
          <p:nvPr>
            <p:ph type="sldNum" sz="quarter" idx="4"/>
          </p:nvPr>
        </p:nvSpPr>
        <p:spPr>
          <a:xfrm>
            <a:off x="11427229" y="57640"/>
            <a:ext cx="741105" cy="365125"/>
          </a:xfrm>
          <a:prstGeom prst="rect">
            <a:avLst/>
          </a:prstGeom>
        </p:spPr>
        <p:txBody>
          <a:bodyPr vert="horz" lIns="91440" tIns="45720" rIns="91440" bIns="45720" rtlCol="0" anchor="ctr"/>
          <a:lstStyle>
            <a:lvl1pPr algn="ctr">
              <a:defRPr sz="2000" b="1">
                <a:solidFill>
                  <a:srgbClr val="FFFF00"/>
                </a:solidFill>
                <a:latin typeface="Arial" panose="020B0604020202020204" pitchFamily="34" charset="0"/>
                <a:cs typeface="Arial" panose="020B0604020202020204" pitchFamily="34" charset="0"/>
              </a:defRPr>
            </a:lvl1pPr>
          </a:lstStyle>
          <a:p>
            <a:fld id="{074AB93A-AEF6-4B2B-8015-AB1375F19FCF}" type="slidenum">
              <a:rPr lang="en-US" smtClean="0"/>
              <a:pPr/>
              <a:t>‹#›</a:t>
            </a:fld>
            <a:endParaRPr lang="en-US"/>
          </a:p>
        </p:txBody>
      </p:sp>
    </p:spTree>
    <p:extLst>
      <p:ext uri="{BB962C8B-B14F-4D97-AF65-F5344CB8AC3E}">
        <p14:creationId xmlns:p14="http://schemas.microsoft.com/office/powerpoint/2010/main" val="4020486992"/>
      </p:ext>
    </p:extLst>
  </p:cSld>
  <p:clrMap bg1="lt1" tx1="dk1" bg2="lt2" tx2="dk2" accent1="accent1" accent2="accent2" accent3="accent3" accent4="accent4" accent5="accent5" accent6="accent6" hlink="hlink" folHlink="folHlink"/>
  <p:sldLayoutIdLst>
    <p:sldLayoutId id="2147483651"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E2B1E31-BE57-4455-A491-36713A7CA24E}"/>
              </a:ext>
            </a:extLst>
          </p:cNvPr>
          <p:cNvSpPr/>
          <p:nvPr/>
        </p:nvSpPr>
        <p:spPr>
          <a:xfrm>
            <a:off x="0" y="-11631"/>
            <a:ext cx="12191999" cy="6869635"/>
          </a:xfrm>
          <a:prstGeom prst="rect">
            <a:avLst/>
          </a:prstGeom>
          <a:solidFill>
            <a:schemeClr val="tx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solidFill>
                <a:srgbClr val="FFFF00"/>
              </a:solidFill>
            </a:endParaRPr>
          </a:p>
        </p:txBody>
      </p:sp>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1</a:t>
            </a:fld>
            <a:endParaRPr lang="en-US"/>
          </a:p>
        </p:txBody>
      </p:sp>
      <p:sp>
        <p:nvSpPr>
          <p:cNvPr id="4" name="TextBox 3">
            <a:extLst>
              <a:ext uri="{FF2B5EF4-FFF2-40B4-BE49-F238E27FC236}">
                <a16:creationId xmlns:a16="http://schemas.microsoft.com/office/drawing/2014/main" id="{2239C838-E6D1-8F87-804D-0AF5163A4992}"/>
              </a:ext>
            </a:extLst>
          </p:cNvPr>
          <p:cNvSpPr txBox="1"/>
          <p:nvPr/>
        </p:nvSpPr>
        <p:spPr>
          <a:xfrm>
            <a:off x="34298" y="1715026"/>
            <a:ext cx="12123402" cy="3416320"/>
          </a:xfrm>
          <a:prstGeom prst="rect">
            <a:avLst/>
          </a:prstGeom>
          <a:noFill/>
        </p:spPr>
        <p:txBody>
          <a:bodyPr wrap="square">
            <a:spAutoFit/>
          </a:bodyPr>
          <a:lstStyle/>
          <a:p>
            <a:pPr algn="ctr"/>
            <a:r>
              <a:rPr lang="en-US" sz="7200" b="1" dirty="0">
                <a:solidFill>
                  <a:srgbClr val="FFFF00"/>
                </a:solidFill>
                <a:latin typeface="Arial" panose="020B0604020202020204" pitchFamily="34" charset="0"/>
                <a:cs typeface="Arial" panose="020B0604020202020204" pitchFamily="34" charset="0"/>
              </a:rPr>
              <a:t>“Citing the ‘</a:t>
            </a:r>
            <a:r>
              <a:rPr lang="en-US" sz="7200" b="1" dirty="0">
                <a:solidFill>
                  <a:srgbClr val="00B0F0"/>
                </a:solidFill>
                <a:latin typeface="Arial" panose="020B0604020202020204" pitchFamily="34" charset="0"/>
                <a:cs typeface="Arial" panose="020B0604020202020204" pitchFamily="34" charset="0"/>
              </a:rPr>
              <a:t>scholarly community</a:t>
            </a:r>
            <a:r>
              <a:rPr lang="en-US" sz="7200" b="1" dirty="0">
                <a:solidFill>
                  <a:srgbClr val="FFFF00"/>
                </a:solidFill>
                <a:latin typeface="Arial" panose="020B0604020202020204" pitchFamily="34" charset="0"/>
                <a:cs typeface="Arial" panose="020B0604020202020204" pitchFamily="34" charset="0"/>
              </a:rPr>
              <a:t>’ is an attempt at proof by intimidation.”</a:t>
            </a:r>
          </a:p>
        </p:txBody>
      </p:sp>
    </p:spTree>
    <p:extLst>
      <p:ext uri="{BB962C8B-B14F-4D97-AF65-F5344CB8AC3E}">
        <p14:creationId xmlns:p14="http://schemas.microsoft.com/office/powerpoint/2010/main" val="57404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65AD04-2871-F759-765A-8BF5ADCB3BBC}"/>
              </a:ext>
            </a:extLst>
          </p:cNvPr>
          <p:cNvSpPr/>
          <p:nvPr/>
        </p:nvSpPr>
        <p:spPr>
          <a:xfrm>
            <a:off x="0" y="-11631"/>
            <a:ext cx="12191999" cy="6869635"/>
          </a:xfrm>
          <a:prstGeom prst="rect">
            <a:avLst/>
          </a:prstGeom>
          <a:solidFill>
            <a:schemeClr val="accent2">
              <a:lumMod val="40000"/>
              <a:lumOff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grpSp>
        <p:nvGrpSpPr>
          <p:cNvPr id="5" name="Group 4">
            <a:extLst>
              <a:ext uri="{FF2B5EF4-FFF2-40B4-BE49-F238E27FC236}">
                <a16:creationId xmlns:a16="http://schemas.microsoft.com/office/drawing/2014/main" id="{800A7C79-432D-55F2-D124-41513CC21B1D}"/>
              </a:ext>
            </a:extLst>
          </p:cNvPr>
          <p:cNvGrpSpPr/>
          <p:nvPr/>
        </p:nvGrpSpPr>
        <p:grpSpPr>
          <a:xfrm>
            <a:off x="-9843" y="-2015"/>
            <a:ext cx="12204192" cy="554512"/>
            <a:chOff x="-8349" y="950081"/>
            <a:chExt cx="9147932" cy="554512"/>
          </a:xfrm>
        </p:grpSpPr>
        <p:sp>
          <p:nvSpPr>
            <p:cNvPr id="6" name="Oval 5">
              <a:extLst>
                <a:ext uri="{FF2B5EF4-FFF2-40B4-BE49-F238E27FC236}">
                  <a16:creationId xmlns:a16="http://schemas.microsoft.com/office/drawing/2014/main" id="{359164FA-DFB7-5790-1489-3607362D490A}"/>
                </a:ext>
              </a:extLst>
            </p:cNvPr>
            <p:cNvSpPr/>
            <p:nvPr/>
          </p:nvSpPr>
          <p:spPr>
            <a:xfrm>
              <a:off x="4351" y="1295966"/>
              <a:ext cx="9107424" cy="2086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6">
              <a:extLst>
                <a:ext uri="{FF2B5EF4-FFF2-40B4-BE49-F238E27FC236}">
                  <a16:creationId xmlns:a16="http://schemas.microsoft.com/office/drawing/2014/main" id="{B3554D06-AB7B-EAEE-CDF1-C760158F0BE6}"/>
                </a:ext>
              </a:extLst>
            </p:cNvPr>
            <p:cNvGrpSpPr/>
            <p:nvPr/>
          </p:nvGrpSpPr>
          <p:grpSpPr>
            <a:xfrm>
              <a:off x="-8349" y="950081"/>
              <a:ext cx="9147932" cy="466344"/>
              <a:chOff x="-8349" y="950081"/>
              <a:chExt cx="9147932" cy="466344"/>
            </a:xfrm>
          </p:grpSpPr>
          <p:pic>
            <p:nvPicPr>
              <p:cNvPr id="8" name="Picture 7">
                <a:extLst>
                  <a:ext uri="{FF2B5EF4-FFF2-40B4-BE49-F238E27FC236}">
                    <a16:creationId xmlns:a16="http://schemas.microsoft.com/office/drawing/2014/main" id="{9F1E9BDC-2DD1-017A-BFCD-62C6597FC38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9" name="Picture 8">
                <a:extLst>
                  <a:ext uri="{FF2B5EF4-FFF2-40B4-BE49-F238E27FC236}">
                    <a16:creationId xmlns:a16="http://schemas.microsoft.com/office/drawing/2014/main" id="{A7FE6FBE-F827-5E02-A867-1A8AC0604F1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grpSp>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10</a:t>
            </a:fld>
            <a:endParaRPr lang="en-US"/>
          </a:p>
        </p:txBody>
      </p:sp>
      <p:sp>
        <p:nvSpPr>
          <p:cNvPr id="10" name="Title 1">
            <a:extLst>
              <a:ext uri="{FF2B5EF4-FFF2-40B4-BE49-F238E27FC236}">
                <a16:creationId xmlns:a16="http://schemas.microsoft.com/office/drawing/2014/main" id="{AF7D34BE-02D7-6C5C-8A0F-5CAFC9F83440}"/>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68 AD:  Rebuttal #5</a:t>
            </a:r>
          </a:p>
        </p:txBody>
      </p:sp>
      <p:sp>
        <p:nvSpPr>
          <p:cNvPr id="13" name="TextBox 12">
            <a:extLst>
              <a:ext uri="{FF2B5EF4-FFF2-40B4-BE49-F238E27FC236}">
                <a16:creationId xmlns:a16="http://schemas.microsoft.com/office/drawing/2014/main" id="{B8BF84F5-732B-91A3-1AA5-B2EBAF50A05E}"/>
              </a:ext>
            </a:extLst>
          </p:cNvPr>
          <p:cNvSpPr txBox="1"/>
          <p:nvPr/>
        </p:nvSpPr>
        <p:spPr>
          <a:xfrm>
            <a:off x="-8014" y="1145011"/>
            <a:ext cx="12200014" cy="5693866"/>
          </a:xfrm>
          <a:prstGeom prst="rect">
            <a:avLst/>
          </a:prstGeom>
          <a:solidFill>
            <a:srgbClr val="FFFF00"/>
          </a:solidFill>
          <a:ln>
            <a:solidFill>
              <a:schemeClr val="tx1"/>
            </a:solidFill>
          </a:ln>
        </p:spPr>
        <p:txBody>
          <a:bodyPr wrap="square">
            <a:spAutoFit/>
          </a:bodyPr>
          <a:lstStyle/>
          <a:p>
            <a:pPr algn="just"/>
            <a:r>
              <a:rPr lang="en-US" sz="2600" b="1" i="1" dirty="0">
                <a:solidFill>
                  <a:srgbClr val="C00000"/>
                </a:solidFill>
                <a:latin typeface="Arial" panose="020B0604020202020204" pitchFamily="34" charset="0"/>
                <a:cs typeface="Arial" panose="020B0604020202020204" pitchFamily="34" charset="0"/>
              </a:rPr>
              <a:t>Revelation 11:1-12</a:t>
            </a:r>
          </a:p>
          <a:p>
            <a:pPr algn="just"/>
            <a:r>
              <a:rPr lang="en-US" sz="2600" b="1" i="1" baseline="30000" dirty="0">
                <a:solidFill>
                  <a:srgbClr val="C00000"/>
                </a:solidFill>
                <a:latin typeface="Arial" panose="020B0604020202020204" pitchFamily="34" charset="0"/>
                <a:cs typeface="Arial" panose="020B0604020202020204" pitchFamily="34" charset="0"/>
              </a:rPr>
              <a:t>1</a:t>
            </a:r>
            <a:r>
              <a:rPr lang="en-US" sz="2600" b="1" i="1" baseline="30000" dirty="0">
                <a:latin typeface="Arial" panose="020B0604020202020204" pitchFamily="34" charset="0"/>
                <a:cs typeface="Arial" panose="020B0604020202020204" pitchFamily="34" charset="0"/>
              </a:rPr>
              <a:t> </a:t>
            </a:r>
            <a:r>
              <a:rPr lang="en-US" sz="2600" b="1" i="1" dirty="0">
                <a:latin typeface="Arial" panose="020B0604020202020204" pitchFamily="34" charset="0"/>
                <a:cs typeface="Arial" panose="020B0604020202020204" pitchFamily="34" charset="0"/>
              </a:rPr>
              <a:t>And there </a:t>
            </a:r>
            <a:r>
              <a:rPr lang="en-US" sz="2600" b="1" i="1" u="sng" dirty="0">
                <a:solidFill>
                  <a:srgbClr val="C00000"/>
                </a:solidFill>
                <a:latin typeface="Arial" panose="020B0604020202020204" pitchFamily="34" charset="0"/>
                <a:cs typeface="Arial" panose="020B0604020202020204" pitchFamily="34" charset="0"/>
              </a:rPr>
              <a:t>was</a:t>
            </a:r>
            <a:r>
              <a:rPr lang="en-US" sz="2600" b="1" i="1" dirty="0">
                <a:latin typeface="Arial" panose="020B0604020202020204" pitchFamily="34" charset="0"/>
                <a:cs typeface="Arial" panose="020B0604020202020204" pitchFamily="34" charset="0"/>
              </a:rPr>
              <a:t> given me a reed like unto a rod: and the angel </a:t>
            </a:r>
            <a:r>
              <a:rPr lang="en-US" sz="2600" b="1" i="1" dirty="0">
                <a:solidFill>
                  <a:srgbClr val="C00000"/>
                </a:solidFill>
                <a:latin typeface="Arial" panose="020B0604020202020204" pitchFamily="34" charset="0"/>
                <a:cs typeface="Arial" panose="020B0604020202020204" pitchFamily="34" charset="0"/>
              </a:rPr>
              <a:t>stood</a:t>
            </a:r>
            <a:r>
              <a:rPr lang="en-US" sz="2600" b="1" i="1" dirty="0">
                <a:latin typeface="Arial" panose="020B0604020202020204" pitchFamily="34" charset="0"/>
                <a:cs typeface="Arial" panose="020B0604020202020204" pitchFamily="34" charset="0"/>
              </a:rPr>
              <a:t>, saying, </a:t>
            </a:r>
            <a:r>
              <a:rPr lang="en-US" sz="2600" b="1" i="1" u="sng" dirty="0">
                <a:solidFill>
                  <a:srgbClr val="C00000"/>
                </a:solidFill>
                <a:latin typeface="Arial" panose="020B0604020202020204" pitchFamily="34" charset="0"/>
                <a:cs typeface="Arial" panose="020B0604020202020204" pitchFamily="34" charset="0"/>
              </a:rPr>
              <a:t>Rise</a:t>
            </a:r>
            <a:r>
              <a:rPr lang="en-US" sz="2600" b="1" i="1" dirty="0">
                <a:latin typeface="Arial" panose="020B0604020202020204" pitchFamily="34" charset="0"/>
                <a:cs typeface="Arial" panose="020B0604020202020204" pitchFamily="34" charset="0"/>
              </a:rPr>
              <a:t>, and </a:t>
            </a:r>
            <a:r>
              <a:rPr lang="en-US" sz="2600" b="1" i="1" u="sng" dirty="0">
                <a:solidFill>
                  <a:srgbClr val="C00000"/>
                </a:solidFill>
                <a:latin typeface="Arial" panose="020B0604020202020204" pitchFamily="34" charset="0"/>
                <a:cs typeface="Arial" panose="020B0604020202020204" pitchFamily="34" charset="0"/>
              </a:rPr>
              <a:t>measure</a:t>
            </a:r>
            <a:r>
              <a:rPr lang="en-US" sz="2600" b="1" i="1" dirty="0">
                <a:latin typeface="Arial" panose="020B0604020202020204" pitchFamily="34" charset="0"/>
                <a:cs typeface="Arial" panose="020B0604020202020204" pitchFamily="34" charset="0"/>
              </a:rPr>
              <a:t> the temple of God, and the altar, and them that worship therein.</a:t>
            </a:r>
          </a:p>
          <a:p>
            <a:pPr algn="just"/>
            <a:r>
              <a:rPr lang="en-US" sz="2600" b="1" i="1" baseline="30000" dirty="0">
                <a:solidFill>
                  <a:srgbClr val="C00000"/>
                </a:solidFill>
                <a:latin typeface="Arial" panose="020B0604020202020204" pitchFamily="34" charset="0"/>
                <a:cs typeface="Arial" panose="020B0604020202020204" pitchFamily="34" charset="0"/>
              </a:rPr>
              <a:t>2</a:t>
            </a:r>
            <a:r>
              <a:rPr lang="en-US" sz="2600" b="1" i="1" baseline="30000" dirty="0">
                <a:latin typeface="Arial" panose="020B0604020202020204" pitchFamily="34" charset="0"/>
                <a:cs typeface="Arial" panose="020B0604020202020204" pitchFamily="34" charset="0"/>
              </a:rPr>
              <a:t> </a:t>
            </a:r>
            <a:r>
              <a:rPr lang="en-US" sz="2600" b="1" i="1" dirty="0">
                <a:latin typeface="Arial" panose="020B0604020202020204" pitchFamily="34" charset="0"/>
                <a:cs typeface="Arial" panose="020B0604020202020204" pitchFamily="34" charset="0"/>
              </a:rPr>
              <a:t>But the court which is without the temple </a:t>
            </a:r>
            <a:r>
              <a:rPr lang="en-US" sz="2600" b="1" i="1" u="sng" dirty="0">
                <a:solidFill>
                  <a:srgbClr val="C00000"/>
                </a:solidFill>
                <a:latin typeface="Arial" panose="020B0604020202020204" pitchFamily="34" charset="0"/>
                <a:cs typeface="Arial" panose="020B0604020202020204" pitchFamily="34" charset="0"/>
              </a:rPr>
              <a:t>leave</a:t>
            </a:r>
            <a:r>
              <a:rPr lang="en-US" sz="2600" b="1" i="1" dirty="0">
                <a:latin typeface="Arial" panose="020B0604020202020204" pitchFamily="34" charset="0"/>
                <a:cs typeface="Arial" panose="020B0604020202020204" pitchFamily="34" charset="0"/>
              </a:rPr>
              <a:t> out, and </a:t>
            </a:r>
            <a:r>
              <a:rPr lang="en-US" sz="2600" b="1" i="1" u="sng" dirty="0">
                <a:solidFill>
                  <a:srgbClr val="C00000"/>
                </a:solidFill>
                <a:latin typeface="Arial" panose="020B0604020202020204" pitchFamily="34" charset="0"/>
                <a:cs typeface="Arial" panose="020B0604020202020204" pitchFamily="34" charset="0"/>
              </a:rPr>
              <a:t>measure</a:t>
            </a:r>
            <a:r>
              <a:rPr lang="en-US" sz="2600" b="1" i="1" dirty="0">
                <a:latin typeface="Arial" panose="020B0604020202020204" pitchFamily="34" charset="0"/>
                <a:cs typeface="Arial" panose="020B0604020202020204" pitchFamily="34" charset="0"/>
              </a:rPr>
              <a:t> it not; for it </a:t>
            </a:r>
            <a:r>
              <a:rPr lang="en-US" sz="2600" b="1" i="1" u="sng" dirty="0">
                <a:solidFill>
                  <a:srgbClr val="C00000"/>
                </a:solidFill>
                <a:latin typeface="Arial" panose="020B0604020202020204" pitchFamily="34" charset="0"/>
                <a:cs typeface="Arial" panose="020B0604020202020204" pitchFamily="34" charset="0"/>
              </a:rPr>
              <a:t>is [has been]</a:t>
            </a:r>
            <a:r>
              <a:rPr lang="en-US" sz="2600" b="1" i="1" u="sng" dirty="0">
                <a:solidFill>
                  <a:srgbClr val="7030A0"/>
                </a:solidFill>
                <a:latin typeface="Arial" panose="020B0604020202020204" pitchFamily="34" charset="0"/>
                <a:cs typeface="Arial" panose="020B0604020202020204" pitchFamily="34" charset="0"/>
              </a:rPr>
              <a:t> </a:t>
            </a:r>
            <a:r>
              <a:rPr lang="en-US" altLang="en-US" sz="2600" b="1" u="sng" baseline="30000" dirty="0">
                <a:solidFill>
                  <a:srgbClr val="C00000"/>
                </a:solidFill>
                <a:latin typeface="Arial" panose="020B0604020202020204" pitchFamily="34" charset="0"/>
                <a:cs typeface="Arial" panose="020B0604020202020204" pitchFamily="34" charset="0"/>
              </a:rPr>
              <a:t>1 </a:t>
            </a:r>
            <a:r>
              <a:rPr lang="en-US" sz="2600" b="1" i="1" u="sng" dirty="0">
                <a:solidFill>
                  <a:srgbClr val="C00000"/>
                </a:solidFill>
                <a:latin typeface="Arial" panose="020B0604020202020204" pitchFamily="34" charset="0"/>
                <a:cs typeface="Arial" panose="020B0604020202020204" pitchFamily="34" charset="0"/>
              </a:rPr>
              <a:t>given </a:t>
            </a:r>
            <a:r>
              <a:rPr lang="en-US" sz="2600" b="1" i="1" dirty="0">
                <a:latin typeface="Arial" panose="020B0604020202020204" pitchFamily="34" charset="0"/>
                <a:cs typeface="Arial" panose="020B0604020202020204" pitchFamily="34" charset="0"/>
              </a:rPr>
              <a:t>unto the Gentiles: and the holy city </a:t>
            </a:r>
            <a:r>
              <a:rPr lang="en-US" sz="2600" b="1" i="1" u="sng" dirty="0">
                <a:solidFill>
                  <a:srgbClr val="C00000"/>
                </a:solidFill>
                <a:latin typeface="Arial" panose="020B0604020202020204" pitchFamily="34" charset="0"/>
                <a:cs typeface="Arial" panose="020B0604020202020204" pitchFamily="34" charset="0"/>
              </a:rPr>
              <a:t>shall</a:t>
            </a:r>
            <a:r>
              <a:rPr lang="en-US" sz="2600" b="1" i="1" dirty="0">
                <a:latin typeface="Arial" panose="020B0604020202020204" pitchFamily="34" charset="0"/>
                <a:cs typeface="Arial" panose="020B0604020202020204" pitchFamily="34" charset="0"/>
              </a:rPr>
              <a:t> they tread under foot forty and two months.</a:t>
            </a:r>
          </a:p>
          <a:p>
            <a:pPr algn="just"/>
            <a:r>
              <a:rPr lang="en-US" sz="2600" b="1" i="1" baseline="30000" dirty="0">
                <a:solidFill>
                  <a:srgbClr val="C00000"/>
                </a:solidFill>
                <a:latin typeface="Arial" panose="020B0604020202020204" pitchFamily="34" charset="0"/>
                <a:cs typeface="Arial" panose="020B0604020202020204" pitchFamily="34" charset="0"/>
              </a:rPr>
              <a:t>3</a:t>
            </a:r>
            <a:r>
              <a:rPr lang="en-US" sz="2600" b="1" i="1" baseline="30000" dirty="0">
                <a:latin typeface="Arial" panose="020B0604020202020204" pitchFamily="34" charset="0"/>
                <a:cs typeface="Arial" panose="020B0604020202020204" pitchFamily="34" charset="0"/>
              </a:rPr>
              <a:t> </a:t>
            </a:r>
            <a:r>
              <a:rPr lang="en-US" sz="2600" b="1" i="1" dirty="0">
                <a:latin typeface="Arial" panose="020B0604020202020204" pitchFamily="34" charset="0"/>
                <a:cs typeface="Arial" panose="020B0604020202020204" pitchFamily="34" charset="0"/>
              </a:rPr>
              <a:t>And I </a:t>
            </a:r>
            <a:r>
              <a:rPr lang="en-US" sz="2600" b="1" i="1" u="sng" dirty="0">
                <a:solidFill>
                  <a:srgbClr val="C00000"/>
                </a:solidFill>
                <a:latin typeface="Arial" panose="020B0604020202020204" pitchFamily="34" charset="0"/>
                <a:cs typeface="Arial" panose="020B0604020202020204" pitchFamily="34" charset="0"/>
              </a:rPr>
              <a:t>will</a:t>
            </a:r>
            <a:r>
              <a:rPr lang="en-US" sz="2600" b="1" i="1" u="sng" dirty="0">
                <a:latin typeface="Arial" panose="020B0604020202020204" pitchFamily="34" charset="0"/>
                <a:cs typeface="Arial" panose="020B0604020202020204" pitchFamily="34" charset="0"/>
              </a:rPr>
              <a:t> </a:t>
            </a:r>
            <a:r>
              <a:rPr lang="en-US" sz="2600" b="1" i="1" u="sng" dirty="0">
                <a:solidFill>
                  <a:srgbClr val="C00000"/>
                </a:solidFill>
                <a:latin typeface="Arial" panose="020B0604020202020204" pitchFamily="34" charset="0"/>
                <a:cs typeface="Arial" panose="020B0604020202020204" pitchFamily="34" charset="0"/>
              </a:rPr>
              <a:t>give</a:t>
            </a:r>
            <a:r>
              <a:rPr lang="en-US" sz="2600" b="1" i="1" u="sng" dirty="0">
                <a:latin typeface="Arial" panose="020B0604020202020204" pitchFamily="34" charset="0"/>
                <a:cs typeface="Arial" panose="020B0604020202020204" pitchFamily="34" charset="0"/>
              </a:rPr>
              <a:t> </a:t>
            </a:r>
            <a:r>
              <a:rPr lang="en-US" sz="2600" b="1" i="1" dirty="0">
                <a:latin typeface="Arial" panose="020B0604020202020204" pitchFamily="34" charset="0"/>
                <a:cs typeface="Arial" panose="020B0604020202020204" pitchFamily="34" charset="0"/>
              </a:rPr>
              <a:t>power unto my two witnesses, and they </a:t>
            </a:r>
            <a:r>
              <a:rPr lang="en-US" sz="2600" b="1" i="1" u="sng" dirty="0">
                <a:solidFill>
                  <a:srgbClr val="C00000"/>
                </a:solidFill>
                <a:latin typeface="Arial" panose="020B0604020202020204" pitchFamily="34" charset="0"/>
                <a:cs typeface="Arial" panose="020B0604020202020204" pitchFamily="34" charset="0"/>
              </a:rPr>
              <a:t>shall</a:t>
            </a:r>
            <a:r>
              <a:rPr lang="en-US" sz="2600" b="1" i="1" u="sng" dirty="0">
                <a:latin typeface="Arial" panose="020B0604020202020204" pitchFamily="34" charset="0"/>
                <a:cs typeface="Arial" panose="020B0604020202020204" pitchFamily="34" charset="0"/>
              </a:rPr>
              <a:t> </a:t>
            </a:r>
            <a:r>
              <a:rPr lang="en-US" sz="2600" b="1" i="1" u="sng" dirty="0">
                <a:solidFill>
                  <a:srgbClr val="C00000"/>
                </a:solidFill>
                <a:latin typeface="Arial" panose="020B0604020202020204" pitchFamily="34" charset="0"/>
                <a:cs typeface="Arial" panose="020B0604020202020204" pitchFamily="34" charset="0"/>
              </a:rPr>
              <a:t>prophesy</a:t>
            </a:r>
            <a:r>
              <a:rPr lang="en-US" sz="2600" b="1" i="1" u="sng" dirty="0">
                <a:latin typeface="Arial" panose="020B0604020202020204" pitchFamily="34" charset="0"/>
                <a:cs typeface="Arial" panose="020B0604020202020204" pitchFamily="34" charset="0"/>
              </a:rPr>
              <a:t> </a:t>
            </a:r>
            <a:r>
              <a:rPr lang="en-US" sz="2600" b="1" i="1" dirty="0">
                <a:latin typeface="Arial" panose="020B0604020202020204" pitchFamily="34" charset="0"/>
                <a:cs typeface="Arial" panose="020B0604020202020204" pitchFamily="34" charset="0"/>
              </a:rPr>
              <a:t>a thousand two hundred and threescore days, clothed in sackcloth.</a:t>
            </a:r>
          </a:p>
          <a:p>
            <a:pPr algn="just"/>
            <a:r>
              <a:rPr lang="en-US" sz="2600" b="1" i="1" baseline="30000" dirty="0">
                <a:solidFill>
                  <a:srgbClr val="C00000"/>
                </a:solidFill>
                <a:latin typeface="Arial" panose="020B0604020202020204" pitchFamily="34" charset="0"/>
                <a:cs typeface="Arial" panose="020B0604020202020204" pitchFamily="34" charset="0"/>
              </a:rPr>
              <a:t>4</a:t>
            </a:r>
            <a:r>
              <a:rPr lang="en-US" sz="2600" b="1" i="1" dirty="0">
                <a:latin typeface="Arial" panose="020B0604020202020204" pitchFamily="34" charset="0"/>
                <a:cs typeface="Arial" panose="020B0604020202020204" pitchFamily="34" charset="0"/>
              </a:rPr>
              <a:t>These </a:t>
            </a:r>
            <a:r>
              <a:rPr lang="en-US" sz="2600" b="1" i="1" u="sng" dirty="0">
                <a:solidFill>
                  <a:srgbClr val="C00000"/>
                </a:solidFill>
                <a:latin typeface="Arial" panose="020B0604020202020204" pitchFamily="34" charset="0"/>
                <a:cs typeface="Arial" panose="020B0604020202020204" pitchFamily="34" charset="0"/>
              </a:rPr>
              <a:t>are</a:t>
            </a:r>
            <a:r>
              <a:rPr lang="en-US" sz="2600" b="1" i="1" dirty="0">
                <a:latin typeface="Arial" panose="020B0604020202020204" pitchFamily="34" charset="0"/>
                <a:cs typeface="Arial" panose="020B0604020202020204" pitchFamily="34" charset="0"/>
              </a:rPr>
              <a:t> the two olive trees, and the two candlesticks </a:t>
            </a:r>
            <a:r>
              <a:rPr lang="en-US" sz="2600" b="1" i="1" dirty="0">
                <a:solidFill>
                  <a:srgbClr val="C00000"/>
                </a:solidFill>
                <a:latin typeface="Arial" panose="020B0604020202020204" pitchFamily="34" charset="0"/>
                <a:cs typeface="Arial" panose="020B0604020202020204" pitchFamily="34" charset="0"/>
              </a:rPr>
              <a:t>standing</a:t>
            </a:r>
            <a:r>
              <a:rPr lang="en-US" sz="2600" b="1" i="1" dirty="0">
                <a:latin typeface="Arial" panose="020B0604020202020204" pitchFamily="34" charset="0"/>
                <a:cs typeface="Arial" panose="020B0604020202020204" pitchFamily="34" charset="0"/>
              </a:rPr>
              <a:t> before the God of the earth.</a:t>
            </a:r>
          </a:p>
          <a:p>
            <a:pPr algn="just"/>
            <a:r>
              <a:rPr lang="en-US" sz="2600" b="1" i="1" baseline="30000" dirty="0">
                <a:solidFill>
                  <a:srgbClr val="C00000"/>
                </a:solidFill>
                <a:latin typeface="Arial" panose="020B0604020202020204" pitchFamily="34" charset="0"/>
                <a:cs typeface="Arial" panose="020B0604020202020204" pitchFamily="34" charset="0"/>
              </a:rPr>
              <a:t>5</a:t>
            </a:r>
            <a:r>
              <a:rPr lang="en-US" sz="2600" b="1" i="1" baseline="30000" dirty="0">
                <a:latin typeface="Arial" panose="020B0604020202020204" pitchFamily="34" charset="0"/>
                <a:cs typeface="Arial" panose="020B0604020202020204" pitchFamily="34" charset="0"/>
              </a:rPr>
              <a:t> </a:t>
            </a:r>
            <a:r>
              <a:rPr lang="en-US" sz="2600" b="1" i="1" dirty="0">
                <a:latin typeface="Arial" panose="020B0604020202020204" pitchFamily="34" charset="0"/>
                <a:cs typeface="Arial" panose="020B0604020202020204" pitchFamily="34" charset="0"/>
              </a:rPr>
              <a:t>And if any man </a:t>
            </a:r>
            <a:r>
              <a:rPr lang="en-US" sz="2600" b="1" i="1" u="sng" dirty="0">
                <a:solidFill>
                  <a:srgbClr val="C00000"/>
                </a:solidFill>
                <a:latin typeface="Arial" panose="020B0604020202020204" pitchFamily="34" charset="0"/>
                <a:cs typeface="Arial" panose="020B0604020202020204" pitchFamily="34" charset="0"/>
              </a:rPr>
              <a:t>will</a:t>
            </a:r>
            <a:r>
              <a:rPr lang="en-US" sz="2600" b="1" i="1" dirty="0">
                <a:latin typeface="Arial" panose="020B0604020202020204" pitchFamily="34" charset="0"/>
                <a:cs typeface="Arial" panose="020B0604020202020204" pitchFamily="34" charset="0"/>
              </a:rPr>
              <a:t> hurt them, fire </a:t>
            </a:r>
            <a:r>
              <a:rPr lang="en-US" sz="2600" b="1" i="1" u="sng" dirty="0">
                <a:solidFill>
                  <a:srgbClr val="C00000"/>
                </a:solidFill>
                <a:latin typeface="Arial" panose="020B0604020202020204" pitchFamily="34" charset="0"/>
                <a:cs typeface="Arial" panose="020B0604020202020204" pitchFamily="34" charset="0"/>
              </a:rPr>
              <a:t>proceeds</a:t>
            </a:r>
            <a:r>
              <a:rPr lang="en-US" sz="2600" b="1" i="1" dirty="0">
                <a:latin typeface="Arial" panose="020B0604020202020204" pitchFamily="34" charset="0"/>
                <a:cs typeface="Arial" panose="020B0604020202020204" pitchFamily="34" charset="0"/>
              </a:rPr>
              <a:t> out of their mouth, and </a:t>
            </a:r>
            <a:r>
              <a:rPr lang="en-US" sz="2600" b="1" i="1" u="sng" dirty="0">
                <a:solidFill>
                  <a:srgbClr val="C00000"/>
                </a:solidFill>
                <a:latin typeface="Arial" panose="020B0604020202020204" pitchFamily="34" charset="0"/>
                <a:cs typeface="Arial" panose="020B0604020202020204" pitchFamily="34" charset="0"/>
              </a:rPr>
              <a:t>devours</a:t>
            </a:r>
            <a:r>
              <a:rPr lang="en-US" sz="2600" b="1" i="1" dirty="0">
                <a:latin typeface="Arial" panose="020B0604020202020204" pitchFamily="34" charset="0"/>
                <a:cs typeface="Arial" panose="020B0604020202020204" pitchFamily="34" charset="0"/>
              </a:rPr>
              <a:t> their enemies: and if any man </a:t>
            </a:r>
            <a:r>
              <a:rPr lang="en-US" sz="2600" b="1" i="1" u="sng" dirty="0">
                <a:solidFill>
                  <a:srgbClr val="C00000"/>
                </a:solidFill>
                <a:latin typeface="Arial" panose="020B0604020202020204" pitchFamily="34" charset="0"/>
                <a:cs typeface="Arial" panose="020B0604020202020204" pitchFamily="34" charset="0"/>
              </a:rPr>
              <a:t>will</a:t>
            </a:r>
            <a:r>
              <a:rPr lang="en-US" sz="2600" b="1" i="1" dirty="0">
                <a:latin typeface="Arial" panose="020B0604020202020204" pitchFamily="34" charset="0"/>
                <a:cs typeface="Arial" panose="020B0604020202020204" pitchFamily="34" charset="0"/>
              </a:rPr>
              <a:t> hurt them, he must in this manner be killed.</a:t>
            </a:r>
          </a:p>
        </p:txBody>
      </p:sp>
      <p:sp>
        <p:nvSpPr>
          <p:cNvPr id="12" name="TextBox 11">
            <a:extLst>
              <a:ext uri="{FF2B5EF4-FFF2-40B4-BE49-F238E27FC236}">
                <a16:creationId xmlns:a16="http://schemas.microsoft.com/office/drawing/2014/main" id="{7691DFDB-3FB5-439C-BFA0-6AC7B95B1FC1}"/>
              </a:ext>
            </a:extLst>
          </p:cNvPr>
          <p:cNvSpPr txBox="1"/>
          <p:nvPr/>
        </p:nvSpPr>
        <p:spPr>
          <a:xfrm>
            <a:off x="-20846" y="621867"/>
            <a:ext cx="12189103" cy="523220"/>
          </a:xfrm>
          <a:prstGeom prst="rect">
            <a:avLst/>
          </a:prstGeom>
          <a:noFill/>
          <a:ln>
            <a:noFill/>
          </a:ln>
        </p:spPr>
        <p:txBody>
          <a:bodyPr wrap="square">
            <a:spAutoFit/>
          </a:bodyPr>
          <a:lstStyle/>
          <a:p>
            <a:pPr algn="ctr"/>
            <a:r>
              <a:rPr lang="en-US" sz="2800" b="1" dirty="0">
                <a:latin typeface="Arial" panose="020B0604020202020204" pitchFamily="34" charset="0"/>
                <a:cs typeface="Arial" panose="020B0604020202020204" pitchFamily="34" charset="0"/>
              </a:rPr>
              <a:t>Verb Tense in Rev 11</a:t>
            </a:r>
          </a:p>
        </p:txBody>
      </p:sp>
    </p:spTree>
    <p:extLst>
      <p:ext uri="{BB962C8B-B14F-4D97-AF65-F5344CB8AC3E}">
        <p14:creationId xmlns:p14="http://schemas.microsoft.com/office/powerpoint/2010/main" val="766169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65AD04-2871-F759-765A-8BF5ADCB3BBC}"/>
              </a:ext>
            </a:extLst>
          </p:cNvPr>
          <p:cNvSpPr/>
          <p:nvPr/>
        </p:nvSpPr>
        <p:spPr>
          <a:xfrm>
            <a:off x="0" y="-11631"/>
            <a:ext cx="12191999" cy="6869635"/>
          </a:xfrm>
          <a:prstGeom prst="rect">
            <a:avLst/>
          </a:prstGeom>
          <a:solidFill>
            <a:schemeClr val="accent2">
              <a:lumMod val="40000"/>
              <a:lumOff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grpSp>
        <p:nvGrpSpPr>
          <p:cNvPr id="5" name="Group 4">
            <a:extLst>
              <a:ext uri="{FF2B5EF4-FFF2-40B4-BE49-F238E27FC236}">
                <a16:creationId xmlns:a16="http://schemas.microsoft.com/office/drawing/2014/main" id="{800A7C79-432D-55F2-D124-41513CC21B1D}"/>
              </a:ext>
            </a:extLst>
          </p:cNvPr>
          <p:cNvGrpSpPr/>
          <p:nvPr/>
        </p:nvGrpSpPr>
        <p:grpSpPr>
          <a:xfrm>
            <a:off x="-9843" y="-2015"/>
            <a:ext cx="12204192" cy="554512"/>
            <a:chOff x="-8349" y="950081"/>
            <a:chExt cx="9147932" cy="554512"/>
          </a:xfrm>
        </p:grpSpPr>
        <p:sp>
          <p:nvSpPr>
            <p:cNvPr id="6" name="Oval 5">
              <a:extLst>
                <a:ext uri="{FF2B5EF4-FFF2-40B4-BE49-F238E27FC236}">
                  <a16:creationId xmlns:a16="http://schemas.microsoft.com/office/drawing/2014/main" id="{359164FA-DFB7-5790-1489-3607362D490A}"/>
                </a:ext>
              </a:extLst>
            </p:cNvPr>
            <p:cNvSpPr/>
            <p:nvPr/>
          </p:nvSpPr>
          <p:spPr>
            <a:xfrm>
              <a:off x="4351" y="1295966"/>
              <a:ext cx="9107424" cy="2086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6">
              <a:extLst>
                <a:ext uri="{FF2B5EF4-FFF2-40B4-BE49-F238E27FC236}">
                  <a16:creationId xmlns:a16="http://schemas.microsoft.com/office/drawing/2014/main" id="{B3554D06-AB7B-EAEE-CDF1-C760158F0BE6}"/>
                </a:ext>
              </a:extLst>
            </p:cNvPr>
            <p:cNvGrpSpPr/>
            <p:nvPr/>
          </p:nvGrpSpPr>
          <p:grpSpPr>
            <a:xfrm>
              <a:off x="-8349" y="950081"/>
              <a:ext cx="9147932" cy="466344"/>
              <a:chOff x="-8349" y="950081"/>
              <a:chExt cx="9147932" cy="466344"/>
            </a:xfrm>
          </p:grpSpPr>
          <p:pic>
            <p:nvPicPr>
              <p:cNvPr id="8" name="Picture 7">
                <a:extLst>
                  <a:ext uri="{FF2B5EF4-FFF2-40B4-BE49-F238E27FC236}">
                    <a16:creationId xmlns:a16="http://schemas.microsoft.com/office/drawing/2014/main" id="{9F1E9BDC-2DD1-017A-BFCD-62C6597FC38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9" name="Picture 8">
                <a:extLst>
                  <a:ext uri="{FF2B5EF4-FFF2-40B4-BE49-F238E27FC236}">
                    <a16:creationId xmlns:a16="http://schemas.microsoft.com/office/drawing/2014/main" id="{A7FE6FBE-F827-5E02-A867-1A8AC0604F1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grpSp>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11</a:t>
            </a:fld>
            <a:endParaRPr lang="en-US"/>
          </a:p>
        </p:txBody>
      </p:sp>
      <p:sp>
        <p:nvSpPr>
          <p:cNvPr id="10" name="Title 1">
            <a:extLst>
              <a:ext uri="{FF2B5EF4-FFF2-40B4-BE49-F238E27FC236}">
                <a16:creationId xmlns:a16="http://schemas.microsoft.com/office/drawing/2014/main" id="{AF7D34BE-02D7-6C5C-8A0F-5CAFC9F83440}"/>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68 AD:  Rebuttal #5</a:t>
            </a:r>
          </a:p>
        </p:txBody>
      </p:sp>
      <p:sp>
        <p:nvSpPr>
          <p:cNvPr id="11" name="TextBox 10">
            <a:extLst>
              <a:ext uri="{FF2B5EF4-FFF2-40B4-BE49-F238E27FC236}">
                <a16:creationId xmlns:a16="http://schemas.microsoft.com/office/drawing/2014/main" id="{E4391CCA-67FC-C636-1D27-DED788E08004}"/>
              </a:ext>
            </a:extLst>
          </p:cNvPr>
          <p:cNvSpPr txBox="1"/>
          <p:nvPr/>
        </p:nvSpPr>
        <p:spPr>
          <a:xfrm>
            <a:off x="-8014" y="1145011"/>
            <a:ext cx="12200014" cy="5693866"/>
          </a:xfrm>
          <a:prstGeom prst="rect">
            <a:avLst/>
          </a:prstGeom>
          <a:solidFill>
            <a:srgbClr val="FFFF00"/>
          </a:solidFill>
          <a:ln>
            <a:solidFill>
              <a:schemeClr val="tx1"/>
            </a:solidFill>
          </a:ln>
        </p:spPr>
        <p:txBody>
          <a:bodyPr wrap="square">
            <a:spAutoFit/>
          </a:bodyPr>
          <a:lstStyle/>
          <a:p>
            <a:pPr algn="just"/>
            <a:r>
              <a:rPr lang="en-US" sz="2600" b="1" i="1" baseline="30000" dirty="0">
                <a:solidFill>
                  <a:srgbClr val="C00000"/>
                </a:solidFill>
                <a:latin typeface="Arial" panose="020B0604020202020204" pitchFamily="34" charset="0"/>
                <a:cs typeface="Arial" panose="020B0604020202020204" pitchFamily="34" charset="0"/>
              </a:rPr>
              <a:t>6</a:t>
            </a:r>
            <a:r>
              <a:rPr lang="en-US" sz="2600" b="1" i="1" baseline="30000" dirty="0">
                <a:latin typeface="Arial" panose="020B0604020202020204" pitchFamily="34" charset="0"/>
                <a:cs typeface="Arial" panose="020B0604020202020204" pitchFamily="34" charset="0"/>
              </a:rPr>
              <a:t> </a:t>
            </a:r>
            <a:r>
              <a:rPr lang="en-US" sz="2600" b="1" i="1" dirty="0">
                <a:latin typeface="Arial" panose="020B0604020202020204" pitchFamily="34" charset="0"/>
                <a:cs typeface="Arial" panose="020B0604020202020204" pitchFamily="34" charset="0"/>
              </a:rPr>
              <a:t>These </a:t>
            </a:r>
            <a:r>
              <a:rPr lang="en-US" sz="2600" b="1" i="1" u="sng" dirty="0">
                <a:solidFill>
                  <a:srgbClr val="C00000"/>
                </a:solidFill>
                <a:latin typeface="Arial" panose="020B0604020202020204" pitchFamily="34" charset="0"/>
                <a:cs typeface="Arial" panose="020B0604020202020204" pitchFamily="34" charset="0"/>
              </a:rPr>
              <a:t>have</a:t>
            </a:r>
            <a:r>
              <a:rPr lang="en-US" sz="2600" b="1" i="1" dirty="0">
                <a:latin typeface="Arial" panose="020B0604020202020204" pitchFamily="34" charset="0"/>
                <a:cs typeface="Arial" panose="020B0604020202020204" pitchFamily="34" charset="0"/>
              </a:rPr>
              <a:t> power to shut heaven, that it rain not in the days of their prophecy: and </a:t>
            </a:r>
            <a:r>
              <a:rPr lang="en-US" sz="2600" b="1" i="1" u="sng" dirty="0">
                <a:solidFill>
                  <a:srgbClr val="C00000"/>
                </a:solidFill>
                <a:latin typeface="Arial" panose="020B0604020202020204" pitchFamily="34" charset="0"/>
                <a:cs typeface="Arial" panose="020B0604020202020204" pitchFamily="34" charset="0"/>
              </a:rPr>
              <a:t>have</a:t>
            </a:r>
            <a:r>
              <a:rPr lang="en-US" sz="2600" b="1" i="1" dirty="0">
                <a:latin typeface="Arial" panose="020B0604020202020204" pitchFamily="34" charset="0"/>
                <a:cs typeface="Arial" panose="020B0604020202020204" pitchFamily="34" charset="0"/>
              </a:rPr>
              <a:t> power over waters to turn them to blood, and to smite the earth with all plagues, as often as they will.</a:t>
            </a:r>
          </a:p>
          <a:p>
            <a:pPr algn="just"/>
            <a:r>
              <a:rPr lang="en-US" sz="2600" b="1" i="1" baseline="30000" dirty="0">
                <a:solidFill>
                  <a:srgbClr val="C00000"/>
                </a:solidFill>
                <a:latin typeface="Arial" panose="020B0604020202020204" pitchFamily="34" charset="0"/>
                <a:cs typeface="Arial" panose="020B0604020202020204" pitchFamily="34" charset="0"/>
              </a:rPr>
              <a:t>7</a:t>
            </a:r>
            <a:r>
              <a:rPr lang="en-US" sz="2600" b="1" i="1" baseline="30000" dirty="0">
                <a:latin typeface="Arial" panose="020B0604020202020204" pitchFamily="34" charset="0"/>
                <a:cs typeface="Arial" panose="020B0604020202020204" pitchFamily="34" charset="0"/>
              </a:rPr>
              <a:t> </a:t>
            </a:r>
            <a:r>
              <a:rPr lang="en-US" sz="2600" b="1" i="1" dirty="0">
                <a:latin typeface="Arial" panose="020B0604020202020204" pitchFamily="34" charset="0"/>
                <a:cs typeface="Arial" panose="020B0604020202020204" pitchFamily="34" charset="0"/>
              </a:rPr>
              <a:t>And when they </a:t>
            </a:r>
            <a:r>
              <a:rPr lang="en-US" sz="2600" b="1" i="1" u="sng" dirty="0">
                <a:solidFill>
                  <a:srgbClr val="C00000"/>
                </a:solidFill>
                <a:latin typeface="Arial" panose="020B0604020202020204" pitchFamily="34" charset="0"/>
                <a:cs typeface="Arial" panose="020B0604020202020204" pitchFamily="34" charset="0"/>
              </a:rPr>
              <a:t>shall have finished </a:t>
            </a:r>
            <a:r>
              <a:rPr lang="en-US" sz="2600" b="1" i="1" dirty="0">
                <a:latin typeface="Arial" panose="020B0604020202020204" pitchFamily="34" charset="0"/>
                <a:cs typeface="Arial" panose="020B0604020202020204" pitchFamily="34" charset="0"/>
              </a:rPr>
              <a:t>their testimony, the beast that ascends out of the bottomless pit </a:t>
            </a:r>
            <a:r>
              <a:rPr lang="en-US" sz="2600" b="1" i="1" u="sng" dirty="0">
                <a:solidFill>
                  <a:srgbClr val="C00000"/>
                </a:solidFill>
                <a:latin typeface="Arial" panose="020B0604020202020204" pitchFamily="34" charset="0"/>
                <a:cs typeface="Arial" panose="020B0604020202020204" pitchFamily="34" charset="0"/>
              </a:rPr>
              <a:t>shall make </a:t>
            </a:r>
            <a:r>
              <a:rPr lang="en-US" sz="2600" b="1" i="1" dirty="0">
                <a:latin typeface="Arial" panose="020B0604020202020204" pitchFamily="34" charset="0"/>
                <a:cs typeface="Arial" panose="020B0604020202020204" pitchFamily="34" charset="0"/>
              </a:rPr>
              <a:t>war against them, and </a:t>
            </a:r>
            <a:r>
              <a:rPr lang="en-US" sz="2600" b="1" i="1" u="sng" dirty="0">
                <a:solidFill>
                  <a:srgbClr val="C00000"/>
                </a:solidFill>
                <a:latin typeface="Arial" panose="020B0604020202020204" pitchFamily="34" charset="0"/>
                <a:cs typeface="Arial" panose="020B0604020202020204" pitchFamily="34" charset="0"/>
              </a:rPr>
              <a:t>shall overcome </a:t>
            </a:r>
            <a:r>
              <a:rPr lang="en-US" sz="2600" b="1" i="1" dirty="0">
                <a:latin typeface="Arial" panose="020B0604020202020204" pitchFamily="34" charset="0"/>
                <a:cs typeface="Arial" panose="020B0604020202020204" pitchFamily="34" charset="0"/>
              </a:rPr>
              <a:t>them, and </a:t>
            </a:r>
            <a:r>
              <a:rPr lang="en-US" sz="2600" b="1" i="1" u="sng" dirty="0">
                <a:solidFill>
                  <a:srgbClr val="C00000"/>
                </a:solidFill>
                <a:latin typeface="Arial" panose="020B0604020202020204" pitchFamily="34" charset="0"/>
                <a:cs typeface="Arial" panose="020B0604020202020204" pitchFamily="34" charset="0"/>
              </a:rPr>
              <a:t>[will] kill</a:t>
            </a:r>
            <a:r>
              <a:rPr lang="en-US" sz="2600" b="1" i="1" u="sng" dirty="0">
                <a:latin typeface="Arial" panose="020B0604020202020204" pitchFamily="34" charset="0"/>
                <a:cs typeface="Arial" panose="020B0604020202020204" pitchFamily="34" charset="0"/>
              </a:rPr>
              <a:t> </a:t>
            </a:r>
            <a:r>
              <a:rPr lang="en-US" sz="2600" b="1" i="1" dirty="0">
                <a:latin typeface="Arial" panose="020B0604020202020204" pitchFamily="34" charset="0"/>
                <a:cs typeface="Arial" panose="020B0604020202020204" pitchFamily="34" charset="0"/>
              </a:rPr>
              <a:t>them.</a:t>
            </a:r>
          </a:p>
          <a:p>
            <a:pPr algn="just"/>
            <a:r>
              <a:rPr lang="en-US" sz="2600" b="1" i="1" baseline="30000" dirty="0">
                <a:solidFill>
                  <a:srgbClr val="C00000"/>
                </a:solidFill>
                <a:latin typeface="Arial" panose="020B0604020202020204" pitchFamily="34" charset="0"/>
                <a:cs typeface="Arial" panose="020B0604020202020204" pitchFamily="34" charset="0"/>
              </a:rPr>
              <a:t>8</a:t>
            </a:r>
            <a:r>
              <a:rPr lang="en-US" sz="2600" b="1" i="1" baseline="30000" dirty="0">
                <a:latin typeface="Arial" panose="020B0604020202020204" pitchFamily="34" charset="0"/>
                <a:cs typeface="Arial" panose="020B0604020202020204" pitchFamily="34" charset="0"/>
              </a:rPr>
              <a:t> </a:t>
            </a:r>
            <a:r>
              <a:rPr lang="en-US" sz="2600" b="1" i="1" dirty="0">
                <a:latin typeface="Arial" panose="020B0604020202020204" pitchFamily="34" charset="0"/>
                <a:cs typeface="Arial" panose="020B0604020202020204" pitchFamily="34" charset="0"/>
              </a:rPr>
              <a:t>And their dead bodies </a:t>
            </a:r>
            <a:r>
              <a:rPr lang="en-US" sz="2600" b="1" i="1" u="sng" dirty="0">
                <a:solidFill>
                  <a:srgbClr val="C00000"/>
                </a:solidFill>
                <a:latin typeface="Arial" panose="020B0604020202020204" pitchFamily="34" charset="0"/>
                <a:cs typeface="Arial" panose="020B0604020202020204" pitchFamily="34" charset="0"/>
              </a:rPr>
              <a:t>shall lie </a:t>
            </a:r>
            <a:r>
              <a:rPr lang="en-US" sz="2600" b="1" i="1" dirty="0">
                <a:latin typeface="Arial" panose="020B0604020202020204" pitchFamily="34" charset="0"/>
                <a:cs typeface="Arial" panose="020B0604020202020204" pitchFamily="34" charset="0"/>
              </a:rPr>
              <a:t>in the street of the great city, which spiritually is called Sodom and Egypt, where also our Lord was crucified.</a:t>
            </a:r>
          </a:p>
          <a:p>
            <a:pPr algn="just"/>
            <a:r>
              <a:rPr lang="en-US" sz="2600" b="1" i="1" baseline="30000" dirty="0">
                <a:solidFill>
                  <a:srgbClr val="C00000"/>
                </a:solidFill>
                <a:latin typeface="Arial" panose="020B0604020202020204" pitchFamily="34" charset="0"/>
                <a:cs typeface="Arial" panose="020B0604020202020204" pitchFamily="34" charset="0"/>
              </a:rPr>
              <a:t>9</a:t>
            </a:r>
            <a:r>
              <a:rPr lang="en-US" sz="2600" b="1" i="1" baseline="30000" dirty="0">
                <a:latin typeface="Arial" panose="020B0604020202020204" pitchFamily="34" charset="0"/>
                <a:cs typeface="Arial" panose="020B0604020202020204" pitchFamily="34" charset="0"/>
              </a:rPr>
              <a:t> </a:t>
            </a:r>
            <a:r>
              <a:rPr lang="en-US" sz="2600" b="1" i="1" dirty="0">
                <a:latin typeface="Arial" panose="020B0604020202020204" pitchFamily="34" charset="0"/>
                <a:cs typeface="Arial" panose="020B0604020202020204" pitchFamily="34" charset="0"/>
              </a:rPr>
              <a:t>And they of the people and kindreds and tongues and nations </a:t>
            </a:r>
            <a:r>
              <a:rPr lang="en-US" sz="2600" b="1" i="1" u="sng" dirty="0">
                <a:solidFill>
                  <a:srgbClr val="C00000"/>
                </a:solidFill>
                <a:latin typeface="Arial" panose="020B0604020202020204" pitchFamily="34" charset="0"/>
                <a:cs typeface="Arial" panose="020B0604020202020204" pitchFamily="34" charset="0"/>
              </a:rPr>
              <a:t>shall</a:t>
            </a:r>
            <a:r>
              <a:rPr lang="en-US" sz="2600" b="1" i="1" dirty="0">
                <a:latin typeface="Arial" panose="020B0604020202020204" pitchFamily="34" charset="0"/>
                <a:cs typeface="Arial" panose="020B0604020202020204" pitchFamily="34" charset="0"/>
              </a:rPr>
              <a:t> see their dead bodies three days and an half, and </a:t>
            </a:r>
            <a:r>
              <a:rPr lang="en-US" sz="2600" b="1" i="1" u="sng" dirty="0">
                <a:solidFill>
                  <a:srgbClr val="C00000"/>
                </a:solidFill>
                <a:latin typeface="Arial" panose="020B0604020202020204" pitchFamily="34" charset="0"/>
                <a:cs typeface="Arial" panose="020B0604020202020204" pitchFamily="34" charset="0"/>
              </a:rPr>
              <a:t>shall</a:t>
            </a:r>
            <a:r>
              <a:rPr lang="en-US" sz="2600" b="1" i="1" dirty="0">
                <a:latin typeface="Arial" panose="020B0604020202020204" pitchFamily="34" charset="0"/>
                <a:cs typeface="Arial" panose="020B0604020202020204" pitchFamily="34" charset="0"/>
              </a:rPr>
              <a:t> not </a:t>
            </a:r>
            <a:r>
              <a:rPr lang="en-US" sz="2600" b="1" i="1" u="sng" dirty="0">
                <a:solidFill>
                  <a:srgbClr val="C00000"/>
                </a:solidFill>
                <a:latin typeface="Arial" panose="020B0604020202020204" pitchFamily="34" charset="0"/>
                <a:cs typeface="Arial" panose="020B0604020202020204" pitchFamily="34" charset="0"/>
              </a:rPr>
              <a:t>suffer</a:t>
            </a:r>
            <a:r>
              <a:rPr lang="en-US" sz="2600" b="1" i="1" dirty="0">
                <a:latin typeface="Arial" panose="020B0604020202020204" pitchFamily="34" charset="0"/>
                <a:cs typeface="Arial" panose="020B0604020202020204" pitchFamily="34" charset="0"/>
              </a:rPr>
              <a:t> their dead bodies to be put in graves.</a:t>
            </a:r>
          </a:p>
          <a:p>
            <a:pPr algn="just"/>
            <a:r>
              <a:rPr lang="en-US" sz="2600" b="1" i="1" baseline="30000" dirty="0">
                <a:solidFill>
                  <a:srgbClr val="C00000"/>
                </a:solidFill>
                <a:latin typeface="Arial" panose="020B0604020202020204" pitchFamily="34" charset="0"/>
                <a:cs typeface="Arial" panose="020B0604020202020204" pitchFamily="34" charset="0"/>
              </a:rPr>
              <a:t>10</a:t>
            </a:r>
            <a:r>
              <a:rPr lang="en-US" sz="2600" b="1" i="1" baseline="30000" dirty="0">
                <a:latin typeface="Arial" panose="020B0604020202020204" pitchFamily="34" charset="0"/>
                <a:cs typeface="Arial" panose="020B0604020202020204" pitchFamily="34" charset="0"/>
              </a:rPr>
              <a:t> </a:t>
            </a:r>
            <a:r>
              <a:rPr lang="en-US" sz="2600" b="1" i="1" dirty="0">
                <a:latin typeface="Arial" panose="020B0604020202020204" pitchFamily="34" charset="0"/>
                <a:cs typeface="Arial" panose="020B0604020202020204" pitchFamily="34" charset="0"/>
              </a:rPr>
              <a:t>And they that </a:t>
            </a:r>
            <a:r>
              <a:rPr lang="en-US" sz="2600" b="1" i="1" u="sng" dirty="0">
                <a:solidFill>
                  <a:srgbClr val="C00000"/>
                </a:solidFill>
                <a:latin typeface="Arial" panose="020B0604020202020204" pitchFamily="34" charset="0"/>
                <a:cs typeface="Arial" panose="020B0604020202020204" pitchFamily="34" charset="0"/>
              </a:rPr>
              <a:t>dwell</a:t>
            </a:r>
            <a:r>
              <a:rPr lang="en-US" sz="2600" b="1" i="1" dirty="0">
                <a:latin typeface="Arial" panose="020B0604020202020204" pitchFamily="34" charset="0"/>
                <a:cs typeface="Arial" panose="020B0604020202020204" pitchFamily="34" charset="0"/>
              </a:rPr>
              <a:t> upon the earth </a:t>
            </a:r>
            <a:r>
              <a:rPr lang="en-US" sz="2600" b="1" i="1" u="sng" dirty="0">
                <a:solidFill>
                  <a:srgbClr val="C00000"/>
                </a:solidFill>
                <a:latin typeface="Arial" panose="020B0604020202020204" pitchFamily="34" charset="0"/>
                <a:cs typeface="Arial" panose="020B0604020202020204" pitchFamily="34" charset="0"/>
              </a:rPr>
              <a:t>shall rejoice </a:t>
            </a:r>
            <a:r>
              <a:rPr lang="en-US" sz="2600" b="1" i="1" dirty="0">
                <a:latin typeface="Arial" panose="020B0604020202020204" pitchFamily="34" charset="0"/>
                <a:cs typeface="Arial" panose="020B0604020202020204" pitchFamily="34" charset="0"/>
              </a:rPr>
              <a:t>over them, and </a:t>
            </a:r>
            <a:r>
              <a:rPr lang="en-US" sz="2600" b="1" i="1" u="sng" dirty="0">
                <a:solidFill>
                  <a:srgbClr val="C00000"/>
                </a:solidFill>
                <a:latin typeface="Arial" panose="020B0604020202020204" pitchFamily="34" charset="0"/>
                <a:cs typeface="Arial" panose="020B0604020202020204" pitchFamily="34" charset="0"/>
              </a:rPr>
              <a:t>make</a:t>
            </a:r>
            <a:r>
              <a:rPr lang="en-US" sz="2600" b="1" i="1" dirty="0">
                <a:latin typeface="Arial" panose="020B0604020202020204" pitchFamily="34" charset="0"/>
                <a:cs typeface="Arial" panose="020B0604020202020204" pitchFamily="34" charset="0"/>
              </a:rPr>
              <a:t> merry, and </a:t>
            </a:r>
            <a:r>
              <a:rPr lang="en-US" sz="2600" b="1" i="1" u="sng" dirty="0">
                <a:solidFill>
                  <a:srgbClr val="C00000"/>
                </a:solidFill>
                <a:latin typeface="Arial" panose="020B0604020202020204" pitchFamily="34" charset="0"/>
                <a:cs typeface="Arial" panose="020B0604020202020204" pitchFamily="34" charset="0"/>
              </a:rPr>
              <a:t>shall send </a:t>
            </a:r>
            <a:r>
              <a:rPr lang="en-US" sz="2600" b="1" i="1" dirty="0">
                <a:latin typeface="Arial" panose="020B0604020202020204" pitchFamily="34" charset="0"/>
                <a:cs typeface="Arial" panose="020B0604020202020204" pitchFamily="34" charset="0"/>
              </a:rPr>
              <a:t>gifts one to another; because these two prophets tormented them that </a:t>
            </a:r>
            <a:r>
              <a:rPr lang="en-US" sz="2600" b="1" i="1" u="sng" dirty="0">
                <a:solidFill>
                  <a:srgbClr val="C00000"/>
                </a:solidFill>
                <a:latin typeface="Arial" panose="020B0604020202020204" pitchFamily="34" charset="0"/>
                <a:cs typeface="Arial" panose="020B0604020202020204" pitchFamily="34" charset="0"/>
              </a:rPr>
              <a:t>dwelt</a:t>
            </a:r>
            <a:r>
              <a:rPr lang="en-US" sz="2600" b="1" i="1" dirty="0">
                <a:latin typeface="Arial" panose="020B0604020202020204" pitchFamily="34" charset="0"/>
                <a:cs typeface="Arial" panose="020B0604020202020204" pitchFamily="34" charset="0"/>
              </a:rPr>
              <a:t> on the earth.</a:t>
            </a:r>
          </a:p>
        </p:txBody>
      </p:sp>
      <p:sp>
        <p:nvSpPr>
          <p:cNvPr id="12" name="TextBox 11">
            <a:extLst>
              <a:ext uri="{FF2B5EF4-FFF2-40B4-BE49-F238E27FC236}">
                <a16:creationId xmlns:a16="http://schemas.microsoft.com/office/drawing/2014/main" id="{1C3548C9-D9D7-4D60-935F-9AD61EE7629D}"/>
              </a:ext>
            </a:extLst>
          </p:cNvPr>
          <p:cNvSpPr txBox="1"/>
          <p:nvPr/>
        </p:nvSpPr>
        <p:spPr>
          <a:xfrm>
            <a:off x="-20846" y="621867"/>
            <a:ext cx="12189103" cy="523220"/>
          </a:xfrm>
          <a:prstGeom prst="rect">
            <a:avLst/>
          </a:prstGeom>
          <a:noFill/>
          <a:ln>
            <a:noFill/>
          </a:ln>
        </p:spPr>
        <p:txBody>
          <a:bodyPr wrap="square">
            <a:spAutoFit/>
          </a:bodyPr>
          <a:lstStyle/>
          <a:p>
            <a:pPr algn="ctr"/>
            <a:r>
              <a:rPr lang="en-US" sz="2800" b="1" dirty="0">
                <a:latin typeface="Arial" panose="020B0604020202020204" pitchFamily="34" charset="0"/>
                <a:cs typeface="Arial" panose="020B0604020202020204" pitchFamily="34" charset="0"/>
              </a:rPr>
              <a:t>Verb Tense in Rev 11</a:t>
            </a:r>
          </a:p>
        </p:txBody>
      </p:sp>
    </p:spTree>
    <p:extLst>
      <p:ext uri="{BB962C8B-B14F-4D97-AF65-F5344CB8AC3E}">
        <p14:creationId xmlns:p14="http://schemas.microsoft.com/office/powerpoint/2010/main" val="405472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65AD04-2871-F759-765A-8BF5ADCB3BBC}"/>
              </a:ext>
            </a:extLst>
          </p:cNvPr>
          <p:cNvSpPr/>
          <p:nvPr/>
        </p:nvSpPr>
        <p:spPr>
          <a:xfrm>
            <a:off x="0" y="-11631"/>
            <a:ext cx="12191999" cy="6869635"/>
          </a:xfrm>
          <a:prstGeom prst="rect">
            <a:avLst/>
          </a:prstGeom>
          <a:solidFill>
            <a:schemeClr val="accent2">
              <a:lumMod val="40000"/>
              <a:lumOff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grpSp>
        <p:nvGrpSpPr>
          <p:cNvPr id="5" name="Group 4">
            <a:extLst>
              <a:ext uri="{FF2B5EF4-FFF2-40B4-BE49-F238E27FC236}">
                <a16:creationId xmlns:a16="http://schemas.microsoft.com/office/drawing/2014/main" id="{800A7C79-432D-55F2-D124-41513CC21B1D}"/>
              </a:ext>
            </a:extLst>
          </p:cNvPr>
          <p:cNvGrpSpPr/>
          <p:nvPr/>
        </p:nvGrpSpPr>
        <p:grpSpPr>
          <a:xfrm>
            <a:off x="-9843" y="-2015"/>
            <a:ext cx="12204192" cy="554512"/>
            <a:chOff x="-8349" y="950081"/>
            <a:chExt cx="9147932" cy="554512"/>
          </a:xfrm>
        </p:grpSpPr>
        <p:sp>
          <p:nvSpPr>
            <p:cNvPr id="6" name="Oval 5">
              <a:extLst>
                <a:ext uri="{FF2B5EF4-FFF2-40B4-BE49-F238E27FC236}">
                  <a16:creationId xmlns:a16="http://schemas.microsoft.com/office/drawing/2014/main" id="{359164FA-DFB7-5790-1489-3607362D490A}"/>
                </a:ext>
              </a:extLst>
            </p:cNvPr>
            <p:cNvSpPr/>
            <p:nvPr/>
          </p:nvSpPr>
          <p:spPr>
            <a:xfrm>
              <a:off x="4351" y="1295966"/>
              <a:ext cx="9107424" cy="2086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6">
              <a:extLst>
                <a:ext uri="{FF2B5EF4-FFF2-40B4-BE49-F238E27FC236}">
                  <a16:creationId xmlns:a16="http://schemas.microsoft.com/office/drawing/2014/main" id="{B3554D06-AB7B-EAEE-CDF1-C760158F0BE6}"/>
                </a:ext>
              </a:extLst>
            </p:cNvPr>
            <p:cNvGrpSpPr/>
            <p:nvPr/>
          </p:nvGrpSpPr>
          <p:grpSpPr>
            <a:xfrm>
              <a:off x="-8349" y="950081"/>
              <a:ext cx="9147932" cy="466344"/>
              <a:chOff x="-8349" y="950081"/>
              <a:chExt cx="9147932" cy="466344"/>
            </a:xfrm>
          </p:grpSpPr>
          <p:pic>
            <p:nvPicPr>
              <p:cNvPr id="8" name="Picture 7">
                <a:extLst>
                  <a:ext uri="{FF2B5EF4-FFF2-40B4-BE49-F238E27FC236}">
                    <a16:creationId xmlns:a16="http://schemas.microsoft.com/office/drawing/2014/main" id="{9F1E9BDC-2DD1-017A-BFCD-62C6597FC38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9" name="Picture 8">
                <a:extLst>
                  <a:ext uri="{FF2B5EF4-FFF2-40B4-BE49-F238E27FC236}">
                    <a16:creationId xmlns:a16="http://schemas.microsoft.com/office/drawing/2014/main" id="{A7FE6FBE-F827-5E02-A867-1A8AC0604F1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grpSp>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12</a:t>
            </a:fld>
            <a:endParaRPr lang="en-US"/>
          </a:p>
        </p:txBody>
      </p:sp>
      <p:sp>
        <p:nvSpPr>
          <p:cNvPr id="10" name="Title 1">
            <a:extLst>
              <a:ext uri="{FF2B5EF4-FFF2-40B4-BE49-F238E27FC236}">
                <a16:creationId xmlns:a16="http://schemas.microsoft.com/office/drawing/2014/main" id="{AF7D34BE-02D7-6C5C-8A0F-5CAFC9F83440}"/>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68 AD:  Rebuttal #5</a:t>
            </a:r>
          </a:p>
        </p:txBody>
      </p:sp>
      <p:sp>
        <p:nvSpPr>
          <p:cNvPr id="11" name="TextBox 10">
            <a:extLst>
              <a:ext uri="{FF2B5EF4-FFF2-40B4-BE49-F238E27FC236}">
                <a16:creationId xmlns:a16="http://schemas.microsoft.com/office/drawing/2014/main" id="{E7860A12-02C0-C96E-FA76-427664E4BE30}"/>
              </a:ext>
            </a:extLst>
          </p:cNvPr>
          <p:cNvSpPr txBox="1"/>
          <p:nvPr/>
        </p:nvSpPr>
        <p:spPr>
          <a:xfrm>
            <a:off x="-8014" y="1141836"/>
            <a:ext cx="12200014" cy="2492990"/>
          </a:xfrm>
          <a:prstGeom prst="rect">
            <a:avLst/>
          </a:prstGeom>
          <a:solidFill>
            <a:srgbClr val="FFFF00"/>
          </a:solidFill>
          <a:ln>
            <a:solidFill>
              <a:schemeClr val="tx1"/>
            </a:solidFill>
          </a:ln>
        </p:spPr>
        <p:txBody>
          <a:bodyPr wrap="square">
            <a:spAutoFit/>
          </a:bodyPr>
          <a:lstStyle/>
          <a:p>
            <a:pPr algn="just"/>
            <a:r>
              <a:rPr lang="en-US" sz="2600" b="1" i="1" baseline="30000" dirty="0">
                <a:solidFill>
                  <a:srgbClr val="C00000"/>
                </a:solidFill>
                <a:latin typeface="Arial" panose="020B0604020202020204" pitchFamily="34" charset="0"/>
                <a:cs typeface="Arial" panose="020B0604020202020204" pitchFamily="34" charset="0"/>
              </a:rPr>
              <a:t>11</a:t>
            </a:r>
            <a:r>
              <a:rPr lang="en-US" sz="2600" b="1" i="1" baseline="30000" dirty="0">
                <a:latin typeface="Arial" panose="020B0604020202020204" pitchFamily="34" charset="0"/>
                <a:cs typeface="Arial" panose="020B0604020202020204" pitchFamily="34" charset="0"/>
              </a:rPr>
              <a:t> </a:t>
            </a:r>
            <a:r>
              <a:rPr lang="en-US" sz="2600" b="1" i="1" dirty="0">
                <a:latin typeface="Arial" panose="020B0604020202020204" pitchFamily="34" charset="0"/>
                <a:cs typeface="Arial" panose="020B0604020202020204" pitchFamily="34" charset="0"/>
              </a:rPr>
              <a:t>And after three days and an half the Spirit of life from God </a:t>
            </a:r>
            <a:r>
              <a:rPr lang="en-US" sz="2600" b="1" i="1" u="sng" dirty="0">
                <a:solidFill>
                  <a:srgbClr val="C00000"/>
                </a:solidFill>
                <a:latin typeface="Arial" panose="020B0604020202020204" pitchFamily="34" charset="0"/>
                <a:cs typeface="Arial" panose="020B0604020202020204" pitchFamily="34" charset="0"/>
              </a:rPr>
              <a:t>entered</a:t>
            </a:r>
            <a:r>
              <a:rPr lang="en-US" sz="2600" b="1" i="1" dirty="0">
                <a:latin typeface="Arial" panose="020B0604020202020204" pitchFamily="34" charset="0"/>
                <a:cs typeface="Arial" panose="020B0604020202020204" pitchFamily="34" charset="0"/>
              </a:rPr>
              <a:t> into them, and they </a:t>
            </a:r>
            <a:r>
              <a:rPr lang="en-US" sz="2600" b="1" i="1" u="sng" dirty="0">
                <a:solidFill>
                  <a:srgbClr val="C00000"/>
                </a:solidFill>
                <a:latin typeface="Arial" panose="020B0604020202020204" pitchFamily="34" charset="0"/>
                <a:cs typeface="Arial" panose="020B0604020202020204" pitchFamily="34" charset="0"/>
              </a:rPr>
              <a:t>stood</a:t>
            </a:r>
            <a:r>
              <a:rPr lang="en-US" sz="2600" b="1" i="1" dirty="0">
                <a:latin typeface="Arial" panose="020B0604020202020204" pitchFamily="34" charset="0"/>
                <a:cs typeface="Arial" panose="020B0604020202020204" pitchFamily="34" charset="0"/>
              </a:rPr>
              <a:t> upon their feet; and great fear </a:t>
            </a:r>
            <a:r>
              <a:rPr lang="en-US" sz="2600" b="1" i="1" u="sng" dirty="0">
                <a:solidFill>
                  <a:srgbClr val="C00000"/>
                </a:solidFill>
                <a:latin typeface="Arial" panose="020B0604020202020204" pitchFamily="34" charset="0"/>
                <a:cs typeface="Arial" panose="020B0604020202020204" pitchFamily="34" charset="0"/>
              </a:rPr>
              <a:t>fell</a:t>
            </a:r>
            <a:r>
              <a:rPr lang="en-US" sz="2600" b="1" i="1" dirty="0">
                <a:latin typeface="Arial" panose="020B0604020202020204" pitchFamily="34" charset="0"/>
                <a:cs typeface="Arial" panose="020B0604020202020204" pitchFamily="34" charset="0"/>
              </a:rPr>
              <a:t> upon them which saw them.</a:t>
            </a:r>
          </a:p>
          <a:p>
            <a:pPr algn="just"/>
            <a:r>
              <a:rPr lang="en-US" sz="2600" b="1" i="1" baseline="30000" dirty="0">
                <a:solidFill>
                  <a:srgbClr val="C00000"/>
                </a:solidFill>
                <a:latin typeface="Arial" panose="020B0604020202020204" pitchFamily="34" charset="0"/>
                <a:cs typeface="Arial" panose="020B0604020202020204" pitchFamily="34" charset="0"/>
              </a:rPr>
              <a:t>12</a:t>
            </a:r>
            <a:r>
              <a:rPr lang="en-US" sz="2600" b="1" i="1" baseline="30000" dirty="0">
                <a:latin typeface="Arial" panose="020B0604020202020204" pitchFamily="34" charset="0"/>
                <a:cs typeface="Arial" panose="020B0604020202020204" pitchFamily="34" charset="0"/>
              </a:rPr>
              <a:t> </a:t>
            </a:r>
            <a:r>
              <a:rPr lang="en-US" sz="2600" b="1" i="1" dirty="0">
                <a:latin typeface="Arial" panose="020B0604020202020204" pitchFamily="34" charset="0"/>
                <a:cs typeface="Arial" panose="020B0604020202020204" pitchFamily="34" charset="0"/>
              </a:rPr>
              <a:t>And they </a:t>
            </a:r>
            <a:r>
              <a:rPr lang="en-US" sz="2600" b="1" i="1" u="sng" dirty="0">
                <a:solidFill>
                  <a:srgbClr val="C00000"/>
                </a:solidFill>
                <a:latin typeface="Arial" panose="020B0604020202020204" pitchFamily="34" charset="0"/>
                <a:cs typeface="Arial" panose="020B0604020202020204" pitchFamily="34" charset="0"/>
              </a:rPr>
              <a:t>heard</a:t>
            </a:r>
            <a:r>
              <a:rPr lang="en-US" sz="2600" b="1" i="1" dirty="0">
                <a:latin typeface="Arial" panose="020B0604020202020204" pitchFamily="34" charset="0"/>
                <a:cs typeface="Arial" panose="020B0604020202020204" pitchFamily="34" charset="0"/>
              </a:rPr>
              <a:t> a great voice from heaven saying unto them, Come up hither. And they </a:t>
            </a:r>
            <a:r>
              <a:rPr lang="en-US" sz="2600" b="1" i="1" u="sng" dirty="0">
                <a:solidFill>
                  <a:srgbClr val="C00000"/>
                </a:solidFill>
                <a:latin typeface="Arial" panose="020B0604020202020204" pitchFamily="34" charset="0"/>
                <a:cs typeface="Arial" panose="020B0604020202020204" pitchFamily="34" charset="0"/>
              </a:rPr>
              <a:t>ascended</a:t>
            </a:r>
            <a:r>
              <a:rPr lang="en-US" sz="2600" b="1" i="1" dirty="0">
                <a:latin typeface="Arial" panose="020B0604020202020204" pitchFamily="34" charset="0"/>
                <a:cs typeface="Arial" panose="020B0604020202020204" pitchFamily="34" charset="0"/>
              </a:rPr>
              <a:t> up to heaven in a cloud; and their enemies </a:t>
            </a:r>
            <a:r>
              <a:rPr lang="en-US" sz="2600" b="1" i="1" u="sng" dirty="0">
                <a:solidFill>
                  <a:srgbClr val="C00000"/>
                </a:solidFill>
                <a:latin typeface="Arial" panose="020B0604020202020204" pitchFamily="34" charset="0"/>
                <a:cs typeface="Arial" panose="020B0604020202020204" pitchFamily="34" charset="0"/>
              </a:rPr>
              <a:t>beheld</a:t>
            </a:r>
            <a:r>
              <a:rPr lang="en-US" sz="2600" b="1" i="1" dirty="0">
                <a:latin typeface="Arial" panose="020B0604020202020204" pitchFamily="34" charset="0"/>
                <a:cs typeface="Arial" panose="020B0604020202020204" pitchFamily="34" charset="0"/>
              </a:rPr>
              <a:t> them.</a:t>
            </a:r>
          </a:p>
        </p:txBody>
      </p:sp>
      <p:sp>
        <p:nvSpPr>
          <p:cNvPr id="12" name="TextBox 11">
            <a:extLst>
              <a:ext uri="{FF2B5EF4-FFF2-40B4-BE49-F238E27FC236}">
                <a16:creationId xmlns:a16="http://schemas.microsoft.com/office/drawing/2014/main" id="{F4618E7B-ECD9-45EC-A99A-6AB87739FDBC}"/>
              </a:ext>
            </a:extLst>
          </p:cNvPr>
          <p:cNvSpPr txBox="1"/>
          <p:nvPr/>
        </p:nvSpPr>
        <p:spPr>
          <a:xfrm>
            <a:off x="-20846" y="621867"/>
            <a:ext cx="12189103" cy="523220"/>
          </a:xfrm>
          <a:prstGeom prst="rect">
            <a:avLst/>
          </a:prstGeom>
          <a:noFill/>
          <a:ln>
            <a:noFill/>
          </a:ln>
        </p:spPr>
        <p:txBody>
          <a:bodyPr wrap="square">
            <a:spAutoFit/>
          </a:bodyPr>
          <a:lstStyle/>
          <a:p>
            <a:pPr algn="ctr"/>
            <a:r>
              <a:rPr lang="en-US" sz="2800" b="1" dirty="0">
                <a:latin typeface="Arial" panose="020B0604020202020204" pitchFamily="34" charset="0"/>
                <a:cs typeface="Arial" panose="020B0604020202020204" pitchFamily="34" charset="0"/>
              </a:rPr>
              <a:t>Verb Tense in Rev 11</a:t>
            </a:r>
          </a:p>
        </p:txBody>
      </p:sp>
    </p:spTree>
    <p:extLst>
      <p:ext uri="{BB962C8B-B14F-4D97-AF65-F5344CB8AC3E}">
        <p14:creationId xmlns:p14="http://schemas.microsoft.com/office/powerpoint/2010/main" val="2868119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65AD04-2871-F759-765A-8BF5ADCB3BBC}"/>
              </a:ext>
            </a:extLst>
          </p:cNvPr>
          <p:cNvSpPr/>
          <p:nvPr/>
        </p:nvSpPr>
        <p:spPr>
          <a:xfrm>
            <a:off x="0" y="-11631"/>
            <a:ext cx="12191999" cy="6869635"/>
          </a:xfrm>
          <a:prstGeom prst="rect">
            <a:avLst/>
          </a:prstGeom>
          <a:solidFill>
            <a:schemeClr val="accent2">
              <a:lumMod val="40000"/>
              <a:lumOff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grpSp>
        <p:nvGrpSpPr>
          <p:cNvPr id="5" name="Group 4">
            <a:extLst>
              <a:ext uri="{FF2B5EF4-FFF2-40B4-BE49-F238E27FC236}">
                <a16:creationId xmlns:a16="http://schemas.microsoft.com/office/drawing/2014/main" id="{800A7C79-432D-55F2-D124-41513CC21B1D}"/>
              </a:ext>
            </a:extLst>
          </p:cNvPr>
          <p:cNvGrpSpPr/>
          <p:nvPr/>
        </p:nvGrpSpPr>
        <p:grpSpPr>
          <a:xfrm>
            <a:off x="-9843" y="-2015"/>
            <a:ext cx="12204192" cy="554512"/>
            <a:chOff x="-8349" y="950081"/>
            <a:chExt cx="9147932" cy="554512"/>
          </a:xfrm>
        </p:grpSpPr>
        <p:sp>
          <p:nvSpPr>
            <p:cNvPr id="6" name="Oval 5">
              <a:extLst>
                <a:ext uri="{FF2B5EF4-FFF2-40B4-BE49-F238E27FC236}">
                  <a16:creationId xmlns:a16="http://schemas.microsoft.com/office/drawing/2014/main" id="{359164FA-DFB7-5790-1489-3607362D490A}"/>
                </a:ext>
              </a:extLst>
            </p:cNvPr>
            <p:cNvSpPr/>
            <p:nvPr/>
          </p:nvSpPr>
          <p:spPr>
            <a:xfrm>
              <a:off x="4351" y="1295966"/>
              <a:ext cx="9107424" cy="2086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6">
              <a:extLst>
                <a:ext uri="{FF2B5EF4-FFF2-40B4-BE49-F238E27FC236}">
                  <a16:creationId xmlns:a16="http://schemas.microsoft.com/office/drawing/2014/main" id="{B3554D06-AB7B-EAEE-CDF1-C760158F0BE6}"/>
                </a:ext>
              </a:extLst>
            </p:cNvPr>
            <p:cNvGrpSpPr/>
            <p:nvPr/>
          </p:nvGrpSpPr>
          <p:grpSpPr>
            <a:xfrm>
              <a:off x="-8349" y="950081"/>
              <a:ext cx="9147932" cy="466344"/>
              <a:chOff x="-8349" y="950081"/>
              <a:chExt cx="9147932" cy="466344"/>
            </a:xfrm>
          </p:grpSpPr>
          <p:pic>
            <p:nvPicPr>
              <p:cNvPr id="8" name="Picture 7">
                <a:extLst>
                  <a:ext uri="{FF2B5EF4-FFF2-40B4-BE49-F238E27FC236}">
                    <a16:creationId xmlns:a16="http://schemas.microsoft.com/office/drawing/2014/main" id="{9F1E9BDC-2DD1-017A-BFCD-62C6597FC38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9" name="Picture 8">
                <a:extLst>
                  <a:ext uri="{FF2B5EF4-FFF2-40B4-BE49-F238E27FC236}">
                    <a16:creationId xmlns:a16="http://schemas.microsoft.com/office/drawing/2014/main" id="{A7FE6FBE-F827-5E02-A867-1A8AC0604F1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grpSp>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13</a:t>
            </a:fld>
            <a:endParaRPr lang="en-US"/>
          </a:p>
        </p:txBody>
      </p:sp>
      <p:sp>
        <p:nvSpPr>
          <p:cNvPr id="10" name="Title 1">
            <a:extLst>
              <a:ext uri="{FF2B5EF4-FFF2-40B4-BE49-F238E27FC236}">
                <a16:creationId xmlns:a16="http://schemas.microsoft.com/office/drawing/2014/main" id="{AF7D34BE-02D7-6C5C-8A0F-5CAFC9F83440}"/>
              </a:ext>
            </a:extLst>
          </p:cNvPr>
          <p:cNvSpPr txBox="1">
            <a:spLocks/>
          </p:cNvSpPr>
          <p:nvPr/>
        </p:nvSpPr>
        <p:spPr>
          <a:xfrm>
            <a:off x="148403"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68 AD:  Rebuttal #5</a:t>
            </a:r>
          </a:p>
        </p:txBody>
      </p:sp>
      <p:sp>
        <p:nvSpPr>
          <p:cNvPr id="12" name="TextBox 11">
            <a:extLst>
              <a:ext uri="{FF2B5EF4-FFF2-40B4-BE49-F238E27FC236}">
                <a16:creationId xmlns:a16="http://schemas.microsoft.com/office/drawing/2014/main" id="{393BE27E-E0E1-CDEA-737A-21B25BE089AA}"/>
              </a:ext>
            </a:extLst>
          </p:cNvPr>
          <p:cNvSpPr txBox="1"/>
          <p:nvPr/>
        </p:nvSpPr>
        <p:spPr>
          <a:xfrm>
            <a:off x="875666" y="1814218"/>
            <a:ext cx="10744420" cy="4493538"/>
          </a:xfrm>
          <a:prstGeom prst="rect">
            <a:avLst/>
          </a:prstGeom>
          <a:noFill/>
        </p:spPr>
        <p:txBody>
          <a:bodyPr wrap="square" rtlCol="0">
            <a:spAutoFit/>
          </a:bodyPr>
          <a:lstStyle/>
          <a:p>
            <a:r>
              <a:rPr lang="en-US" sz="2600" b="1" dirty="0">
                <a:latin typeface="Arial" panose="020B0604020202020204" pitchFamily="34" charset="0"/>
                <a:cs typeface="Arial" panose="020B0604020202020204" pitchFamily="34" charset="0"/>
              </a:rPr>
              <a:t>1.  Verbs tenses run the gamut in Revelation 11</a:t>
            </a:r>
          </a:p>
          <a:p>
            <a:pPr marL="971550" lvl="1" indent="-514350">
              <a:buFont typeface="Courier New" panose="02070309020205020404" pitchFamily="49" charset="0"/>
              <a:buChar char="o"/>
            </a:pPr>
            <a:r>
              <a:rPr lang="en-US" sz="2600" b="1" dirty="0">
                <a:latin typeface="Arial" panose="020B0604020202020204" pitchFamily="34" charset="0"/>
                <a:cs typeface="Arial" panose="020B0604020202020204" pitchFamily="34" charset="0"/>
              </a:rPr>
              <a:t>Cannot use to determine an historical timeline</a:t>
            </a:r>
          </a:p>
          <a:p>
            <a:endParaRPr lang="en-US" sz="2600" b="1" dirty="0">
              <a:latin typeface="Arial" panose="020B0604020202020204" pitchFamily="34" charset="0"/>
              <a:ea typeface="Calibri" pitchFamily="34" charset="0"/>
              <a:cs typeface="Arial" pitchFamily="34" charset="0"/>
            </a:endParaRPr>
          </a:p>
          <a:p>
            <a:r>
              <a:rPr lang="en-US" sz="2600" b="1" dirty="0">
                <a:latin typeface="Arial" panose="020B0604020202020204" pitchFamily="34" charset="0"/>
                <a:ea typeface="Calibri" pitchFamily="34" charset="0"/>
                <a:cs typeface="Arial" pitchFamily="34" charset="0"/>
              </a:rPr>
              <a:t>2.  Revelation lays out case against villain </a:t>
            </a:r>
          </a:p>
          <a:p>
            <a:pPr marL="971550" lvl="1" indent="-514350">
              <a:buFont typeface="Courier New" panose="02070309020205020404" pitchFamily="49" charset="0"/>
              <a:buChar char="o"/>
            </a:pPr>
            <a:r>
              <a:rPr lang="en-US" sz="2600" b="1" dirty="0">
                <a:latin typeface="Arial" panose="020B0604020202020204" pitchFamily="34" charset="0"/>
                <a:ea typeface="Calibri" pitchFamily="34" charset="0"/>
                <a:cs typeface="Arial" pitchFamily="34" charset="0"/>
              </a:rPr>
              <a:t>Logical order</a:t>
            </a:r>
          </a:p>
          <a:p>
            <a:pPr marL="971550" lvl="1" indent="-514350">
              <a:buFont typeface="Courier New" panose="02070309020205020404" pitchFamily="49" charset="0"/>
              <a:buChar char="o"/>
            </a:pPr>
            <a:r>
              <a:rPr lang="en-US" sz="2600" b="1" dirty="0">
                <a:latin typeface="Arial" panose="020B0604020202020204" pitchFamily="34" charset="0"/>
                <a:ea typeface="Calibri" pitchFamily="34" charset="0"/>
                <a:cs typeface="Arial" pitchFamily="34" charset="0"/>
              </a:rPr>
              <a:t>Not necessarily chronological</a:t>
            </a:r>
          </a:p>
          <a:p>
            <a:pPr marL="514350" indent="-514350">
              <a:buFont typeface="Arial" panose="020B0604020202020204" pitchFamily="34" charset="0"/>
              <a:buChar char="•"/>
            </a:pPr>
            <a:endParaRPr lang="en-US" sz="2600" b="1" dirty="0">
              <a:latin typeface="Arial" panose="020B0604020202020204" pitchFamily="34" charset="0"/>
              <a:ea typeface="Calibri" pitchFamily="34" charset="0"/>
              <a:cs typeface="Arial" pitchFamily="34" charset="0"/>
            </a:endParaRPr>
          </a:p>
          <a:p>
            <a:pPr marL="514350" indent="-514350">
              <a:buAutoNum type="arabicPeriod" startAt="3"/>
            </a:pPr>
            <a:r>
              <a:rPr lang="en-US" sz="2600" b="1" dirty="0">
                <a:latin typeface="Arial" panose="020B0604020202020204" pitchFamily="34" charset="0"/>
                <a:ea typeface="Calibri" pitchFamily="34" charset="0"/>
                <a:cs typeface="Arial" pitchFamily="34" charset="0"/>
              </a:rPr>
              <a:t>Cannot base interpretation of Revelation on single verse/verb</a:t>
            </a:r>
          </a:p>
          <a:p>
            <a:pPr marL="971550" lvl="1" indent="-514350">
              <a:buFont typeface="Courier New" panose="02070309020205020404" pitchFamily="49" charset="0"/>
              <a:buChar char="o"/>
            </a:pPr>
            <a:r>
              <a:rPr lang="en-US" sz="2600" b="1" dirty="0">
                <a:latin typeface="Arial" panose="020B0604020202020204" pitchFamily="34" charset="0"/>
                <a:ea typeface="Calibri" pitchFamily="34" charset="0"/>
                <a:cs typeface="Arial" pitchFamily="34" charset="0"/>
              </a:rPr>
              <a:t>Doing so misinterprets:</a:t>
            </a:r>
          </a:p>
          <a:p>
            <a:pPr marL="1428750" lvl="2" indent="-514350">
              <a:buFont typeface="Wingdings" panose="05000000000000000000" pitchFamily="2" charset="2"/>
              <a:buChar char="ü"/>
            </a:pPr>
            <a:r>
              <a:rPr lang="en-US" sz="2600" b="1" dirty="0">
                <a:latin typeface="Arial" panose="020B0604020202020204" pitchFamily="34" charset="0"/>
                <a:ea typeface="Calibri" pitchFamily="34" charset="0"/>
                <a:cs typeface="Arial" pitchFamily="34" charset="0"/>
              </a:rPr>
              <a:t>Date written, tribulation, scroll 7 seals, why John wept, measure temple, Rev 12:14</a:t>
            </a:r>
          </a:p>
        </p:txBody>
      </p:sp>
      <p:sp>
        <p:nvSpPr>
          <p:cNvPr id="11" name="TextBox 10">
            <a:extLst>
              <a:ext uri="{FF2B5EF4-FFF2-40B4-BE49-F238E27FC236}">
                <a16:creationId xmlns:a16="http://schemas.microsoft.com/office/drawing/2014/main" id="{1DD7C109-0AE6-4A65-B977-B20F75614A9D}"/>
              </a:ext>
            </a:extLst>
          </p:cNvPr>
          <p:cNvSpPr txBox="1"/>
          <p:nvPr/>
        </p:nvSpPr>
        <p:spPr>
          <a:xfrm>
            <a:off x="-20846" y="621867"/>
            <a:ext cx="12189103" cy="954107"/>
          </a:xfrm>
          <a:prstGeom prst="rect">
            <a:avLst/>
          </a:prstGeom>
          <a:noFill/>
          <a:ln>
            <a:noFill/>
          </a:ln>
        </p:spPr>
        <p:txBody>
          <a:bodyPr wrap="square">
            <a:spAutoFit/>
          </a:bodyPr>
          <a:lstStyle/>
          <a:p>
            <a:pPr algn="ctr"/>
            <a:r>
              <a:rPr lang="en-US" sz="2800" b="1" dirty="0">
                <a:latin typeface="Arial" panose="020B0604020202020204" pitchFamily="34" charset="0"/>
                <a:cs typeface="Arial" panose="020B0604020202020204" pitchFamily="34" charset="0"/>
              </a:rPr>
              <a:t>Verb Tense in Rev 11</a:t>
            </a:r>
          </a:p>
          <a:p>
            <a:pPr algn="ctr"/>
            <a:r>
              <a:rPr lang="en-US" sz="2800" b="1" dirty="0">
                <a:solidFill>
                  <a:srgbClr val="C00000"/>
                </a:solidFill>
                <a:latin typeface="Arial" panose="020B0604020202020204" pitchFamily="34" charset="0"/>
                <a:cs typeface="Arial" panose="020B0604020202020204" pitchFamily="34" charset="0"/>
              </a:rPr>
              <a:t>Conclusions</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253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
                                            <p:txEl>
                                              <p:pRg st="1" end="1"/>
                                            </p:txEl>
                                          </p:spTgt>
                                        </p:tgtEl>
                                        <p:attrNameLst>
                                          <p:attrName>style.visibility</p:attrName>
                                        </p:attrNameLst>
                                      </p:cBhvr>
                                      <p:to>
                                        <p:strVal val="visible"/>
                                      </p:to>
                                    </p:set>
                                    <p:animEffect transition="in" filter="fade">
                                      <p:cBhvr>
                                        <p:cTn id="10" dur="500"/>
                                        <p:tgtEl>
                                          <p:spTgt spid="1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xEl>
                                              <p:pRg st="3" end="3"/>
                                            </p:txEl>
                                          </p:spTgt>
                                        </p:tgtEl>
                                        <p:attrNameLst>
                                          <p:attrName>style.visibility</p:attrName>
                                        </p:attrNameLst>
                                      </p:cBhvr>
                                      <p:to>
                                        <p:strVal val="visible"/>
                                      </p:to>
                                    </p:set>
                                    <p:animEffect transition="in" filter="fade">
                                      <p:cBhvr>
                                        <p:cTn id="15" dur="500"/>
                                        <p:tgtEl>
                                          <p:spTgt spid="12">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xEl>
                                              <p:pRg st="4" end="4"/>
                                            </p:txEl>
                                          </p:spTgt>
                                        </p:tgtEl>
                                        <p:attrNameLst>
                                          <p:attrName>style.visibility</p:attrName>
                                        </p:attrNameLst>
                                      </p:cBhvr>
                                      <p:to>
                                        <p:strVal val="visible"/>
                                      </p:to>
                                    </p:set>
                                    <p:animEffect transition="in" filter="fade">
                                      <p:cBhvr>
                                        <p:cTn id="18" dur="500"/>
                                        <p:tgtEl>
                                          <p:spTgt spid="12">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2">
                                            <p:txEl>
                                              <p:pRg st="5" end="5"/>
                                            </p:txEl>
                                          </p:spTgt>
                                        </p:tgtEl>
                                        <p:attrNameLst>
                                          <p:attrName>style.visibility</p:attrName>
                                        </p:attrNameLst>
                                      </p:cBhvr>
                                      <p:to>
                                        <p:strVal val="visible"/>
                                      </p:to>
                                    </p:set>
                                    <p:animEffect transition="in" filter="fade">
                                      <p:cBhvr>
                                        <p:cTn id="21" dur="500"/>
                                        <p:tgtEl>
                                          <p:spTgt spid="12">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2">
                                            <p:txEl>
                                              <p:pRg st="7" end="7"/>
                                            </p:txEl>
                                          </p:spTgt>
                                        </p:tgtEl>
                                        <p:attrNameLst>
                                          <p:attrName>style.visibility</p:attrName>
                                        </p:attrNameLst>
                                      </p:cBhvr>
                                      <p:to>
                                        <p:strVal val="visible"/>
                                      </p:to>
                                    </p:set>
                                    <p:animEffect transition="in" filter="fade">
                                      <p:cBhvr>
                                        <p:cTn id="26" dur="500"/>
                                        <p:tgtEl>
                                          <p:spTgt spid="12">
                                            <p:txEl>
                                              <p:pRg st="7" end="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12">
                                            <p:txEl>
                                              <p:pRg st="8" end="8"/>
                                            </p:txEl>
                                          </p:spTgt>
                                        </p:tgtEl>
                                        <p:attrNameLst>
                                          <p:attrName>style.visibility</p:attrName>
                                        </p:attrNameLst>
                                      </p:cBhvr>
                                      <p:to>
                                        <p:strVal val="visible"/>
                                      </p:to>
                                    </p:set>
                                    <p:animEffect transition="in" filter="fade">
                                      <p:cBhvr>
                                        <p:cTn id="29" dur="500"/>
                                        <p:tgtEl>
                                          <p:spTgt spid="12">
                                            <p:txEl>
                                              <p:pRg st="8" end="8"/>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12">
                                            <p:txEl>
                                              <p:pRg st="9" end="9"/>
                                            </p:txEl>
                                          </p:spTgt>
                                        </p:tgtEl>
                                        <p:attrNameLst>
                                          <p:attrName>style.visibility</p:attrName>
                                        </p:attrNameLst>
                                      </p:cBhvr>
                                      <p:to>
                                        <p:strVal val="visible"/>
                                      </p:to>
                                    </p:set>
                                    <p:animEffect transition="in" filter="fade">
                                      <p:cBhvr>
                                        <p:cTn id="32" dur="500"/>
                                        <p:tgtEl>
                                          <p:spTgt spid="1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65AD04-2871-F759-765A-8BF5ADCB3BBC}"/>
              </a:ext>
            </a:extLst>
          </p:cNvPr>
          <p:cNvSpPr/>
          <p:nvPr/>
        </p:nvSpPr>
        <p:spPr>
          <a:xfrm>
            <a:off x="0" y="-11631"/>
            <a:ext cx="12191999" cy="6869635"/>
          </a:xfrm>
          <a:prstGeom prst="rect">
            <a:avLst/>
          </a:prstGeom>
          <a:solidFill>
            <a:schemeClr val="accent2">
              <a:lumMod val="40000"/>
              <a:lumOff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grpSp>
        <p:nvGrpSpPr>
          <p:cNvPr id="5" name="Group 4">
            <a:extLst>
              <a:ext uri="{FF2B5EF4-FFF2-40B4-BE49-F238E27FC236}">
                <a16:creationId xmlns:a16="http://schemas.microsoft.com/office/drawing/2014/main" id="{800A7C79-432D-55F2-D124-41513CC21B1D}"/>
              </a:ext>
            </a:extLst>
          </p:cNvPr>
          <p:cNvGrpSpPr/>
          <p:nvPr/>
        </p:nvGrpSpPr>
        <p:grpSpPr>
          <a:xfrm>
            <a:off x="-9843" y="-2015"/>
            <a:ext cx="12204192" cy="554512"/>
            <a:chOff x="-8349" y="950081"/>
            <a:chExt cx="9147932" cy="554512"/>
          </a:xfrm>
        </p:grpSpPr>
        <p:sp>
          <p:nvSpPr>
            <p:cNvPr id="6" name="Oval 5">
              <a:extLst>
                <a:ext uri="{FF2B5EF4-FFF2-40B4-BE49-F238E27FC236}">
                  <a16:creationId xmlns:a16="http://schemas.microsoft.com/office/drawing/2014/main" id="{359164FA-DFB7-5790-1489-3607362D490A}"/>
                </a:ext>
              </a:extLst>
            </p:cNvPr>
            <p:cNvSpPr/>
            <p:nvPr/>
          </p:nvSpPr>
          <p:spPr>
            <a:xfrm>
              <a:off x="4351" y="1295966"/>
              <a:ext cx="9107424" cy="2086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6">
              <a:extLst>
                <a:ext uri="{FF2B5EF4-FFF2-40B4-BE49-F238E27FC236}">
                  <a16:creationId xmlns:a16="http://schemas.microsoft.com/office/drawing/2014/main" id="{B3554D06-AB7B-EAEE-CDF1-C760158F0BE6}"/>
                </a:ext>
              </a:extLst>
            </p:cNvPr>
            <p:cNvGrpSpPr/>
            <p:nvPr/>
          </p:nvGrpSpPr>
          <p:grpSpPr>
            <a:xfrm>
              <a:off x="-8349" y="950081"/>
              <a:ext cx="9147932" cy="466344"/>
              <a:chOff x="-8349" y="950081"/>
              <a:chExt cx="9147932" cy="466344"/>
            </a:xfrm>
          </p:grpSpPr>
          <p:pic>
            <p:nvPicPr>
              <p:cNvPr id="8" name="Picture 7">
                <a:extLst>
                  <a:ext uri="{FF2B5EF4-FFF2-40B4-BE49-F238E27FC236}">
                    <a16:creationId xmlns:a16="http://schemas.microsoft.com/office/drawing/2014/main" id="{9F1E9BDC-2DD1-017A-BFCD-62C6597FC38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9" name="Picture 8">
                <a:extLst>
                  <a:ext uri="{FF2B5EF4-FFF2-40B4-BE49-F238E27FC236}">
                    <a16:creationId xmlns:a16="http://schemas.microsoft.com/office/drawing/2014/main" id="{A7FE6FBE-F827-5E02-A867-1A8AC0604F1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grpSp>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14</a:t>
            </a:fld>
            <a:endParaRPr lang="en-US"/>
          </a:p>
        </p:txBody>
      </p:sp>
      <p:sp>
        <p:nvSpPr>
          <p:cNvPr id="10" name="Title 1">
            <a:extLst>
              <a:ext uri="{FF2B5EF4-FFF2-40B4-BE49-F238E27FC236}">
                <a16:creationId xmlns:a16="http://schemas.microsoft.com/office/drawing/2014/main" id="{AF7D34BE-02D7-6C5C-8A0F-5CAFC9F83440}"/>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68 AD:  Rebuttal #5</a:t>
            </a:r>
          </a:p>
        </p:txBody>
      </p:sp>
      <p:sp>
        <p:nvSpPr>
          <p:cNvPr id="12" name="Rectangle 11">
            <a:extLst>
              <a:ext uri="{FF2B5EF4-FFF2-40B4-BE49-F238E27FC236}">
                <a16:creationId xmlns:a16="http://schemas.microsoft.com/office/drawing/2014/main" id="{3FD1E436-4C2E-6B62-B044-20E26EF36957}"/>
              </a:ext>
            </a:extLst>
          </p:cNvPr>
          <p:cNvSpPr/>
          <p:nvPr/>
        </p:nvSpPr>
        <p:spPr>
          <a:xfrm>
            <a:off x="2546841" y="6029877"/>
            <a:ext cx="3578746" cy="12577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C00000"/>
              </a:solidFill>
            </a:endParaRPr>
          </a:p>
        </p:txBody>
      </p:sp>
      <p:grpSp>
        <p:nvGrpSpPr>
          <p:cNvPr id="24" name="Group 23">
            <a:extLst>
              <a:ext uri="{FF2B5EF4-FFF2-40B4-BE49-F238E27FC236}">
                <a16:creationId xmlns:a16="http://schemas.microsoft.com/office/drawing/2014/main" id="{B55B00FC-7A29-28B1-EAD2-4A825EEC7DEC}"/>
              </a:ext>
            </a:extLst>
          </p:cNvPr>
          <p:cNvGrpSpPr/>
          <p:nvPr/>
        </p:nvGrpSpPr>
        <p:grpSpPr>
          <a:xfrm>
            <a:off x="713741" y="5539363"/>
            <a:ext cx="1946779" cy="463890"/>
            <a:chOff x="2384045" y="5271139"/>
            <a:chExt cx="1946779" cy="463890"/>
          </a:xfrm>
        </p:grpSpPr>
        <p:sp>
          <p:nvSpPr>
            <p:cNvPr id="25" name="TextBox 24">
              <a:extLst>
                <a:ext uri="{FF2B5EF4-FFF2-40B4-BE49-F238E27FC236}">
                  <a16:creationId xmlns:a16="http://schemas.microsoft.com/office/drawing/2014/main" id="{5AD9CF23-FF9A-8DE8-99A2-BB7EF7E97B52}"/>
                </a:ext>
              </a:extLst>
            </p:cNvPr>
            <p:cNvSpPr txBox="1"/>
            <p:nvPr/>
          </p:nvSpPr>
          <p:spPr>
            <a:xfrm>
              <a:off x="2384045" y="5271139"/>
              <a:ext cx="1743349" cy="461665"/>
            </a:xfrm>
            <a:prstGeom prst="rect">
              <a:avLst/>
            </a:prstGeom>
            <a:noFill/>
            <a:ln>
              <a:noFill/>
            </a:ln>
          </p:spPr>
          <p:txBody>
            <a:bodyPr wrap="square" rtlCol="0">
              <a:spAutoFit/>
            </a:bodyPr>
            <a:lstStyle/>
            <a:p>
              <a:pPr algn="ctr"/>
              <a:r>
                <a:rPr lang="en-US" sz="2400" b="1" dirty="0">
                  <a:solidFill>
                    <a:srgbClr val="C00000"/>
                  </a:solidFill>
                  <a:latin typeface="Arial" panose="020B0604020202020204" pitchFamily="34" charset="0"/>
                  <a:ea typeface="Calibri" pitchFamily="34" charset="0"/>
                  <a:cs typeface="Arial" pitchFamily="34" charset="0"/>
                </a:rPr>
                <a:t>Jan 68 AD</a:t>
              </a:r>
            </a:p>
          </p:txBody>
        </p:sp>
        <p:sp>
          <p:nvSpPr>
            <p:cNvPr id="26" name="Arrow: Down 25">
              <a:extLst>
                <a:ext uri="{FF2B5EF4-FFF2-40B4-BE49-F238E27FC236}">
                  <a16:creationId xmlns:a16="http://schemas.microsoft.com/office/drawing/2014/main" id="{F04C87EB-DE3C-F560-FA79-252E1D05E053}"/>
                </a:ext>
              </a:extLst>
            </p:cNvPr>
            <p:cNvSpPr/>
            <p:nvPr/>
          </p:nvSpPr>
          <p:spPr>
            <a:xfrm>
              <a:off x="4114694" y="5303289"/>
              <a:ext cx="216130" cy="431740"/>
            </a:xfrm>
            <a:prstGeom prst="down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grpSp>
      <p:grpSp>
        <p:nvGrpSpPr>
          <p:cNvPr id="28" name="Group 27">
            <a:extLst>
              <a:ext uri="{FF2B5EF4-FFF2-40B4-BE49-F238E27FC236}">
                <a16:creationId xmlns:a16="http://schemas.microsoft.com/office/drawing/2014/main" id="{E6DFF927-CB15-3BAC-9797-F35C4E918FD4}"/>
              </a:ext>
            </a:extLst>
          </p:cNvPr>
          <p:cNvGrpSpPr/>
          <p:nvPr/>
        </p:nvGrpSpPr>
        <p:grpSpPr>
          <a:xfrm>
            <a:off x="6012359" y="5539363"/>
            <a:ext cx="1873709" cy="474475"/>
            <a:chOff x="2253685" y="5271139"/>
            <a:chExt cx="1873709" cy="474475"/>
          </a:xfrm>
        </p:grpSpPr>
        <p:sp>
          <p:nvSpPr>
            <p:cNvPr id="29" name="TextBox 28">
              <a:extLst>
                <a:ext uri="{FF2B5EF4-FFF2-40B4-BE49-F238E27FC236}">
                  <a16:creationId xmlns:a16="http://schemas.microsoft.com/office/drawing/2014/main" id="{72A604D7-B85B-E964-518A-9270E34C808B}"/>
                </a:ext>
              </a:extLst>
            </p:cNvPr>
            <p:cNvSpPr txBox="1"/>
            <p:nvPr/>
          </p:nvSpPr>
          <p:spPr>
            <a:xfrm>
              <a:off x="2384045" y="5271139"/>
              <a:ext cx="1743349" cy="461665"/>
            </a:xfrm>
            <a:prstGeom prst="rect">
              <a:avLst/>
            </a:prstGeom>
            <a:noFill/>
            <a:ln>
              <a:noFill/>
            </a:ln>
          </p:spPr>
          <p:txBody>
            <a:bodyPr wrap="square" rtlCol="0">
              <a:spAutoFit/>
            </a:bodyPr>
            <a:lstStyle/>
            <a:p>
              <a:pPr algn="ctr"/>
              <a:r>
                <a:rPr lang="en-US" sz="2400" b="1" dirty="0">
                  <a:solidFill>
                    <a:srgbClr val="C00000"/>
                  </a:solidFill>
                  <a:latin typeface="Arial" panose="020B0604020202020204" pitchFamily="34" charset="0"/>
                  <a:ea typeface="Calibri" pitchFamily="34" charset="0"/>
                  <a:cs typeface="Arial" pitchFamily="34" charset="0"/>
                </a:rPr>
                <a:t>July 71 AD</a:t>
              </a:r>
            </a:p>
          </p:txBody>
        </p:sp>
        <p:sp>
          <p:nvSpPr>
            <p:cNvPr id="30" name="Arrow: Down 29">
              <a:extLst>
                <a:ext uri="{FF2B5EF4-FFF2-40B4-BE49-F238E27FC236}">
                  <a16:creationId xmlns:a16="http://schemas.microsoft.com/office/drawing/2014/main" id="{D95893CD-366C-1DF5-FE44-5926E5CA2626}"/>
                </a:ext>
              </a:extLst>
            </p:cNvPr>
            <p:cNvSpPr/>
            <p:nvPr/>
          </p:nvSpPr>
          <p:spPr>
            <a:xfrm>
              <a:off x="2253685" y="5313874"/>
              <a:ext cx="216130" cy="431740"/>
            </a:xfrm>
            <a:prstGeom prst="down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grpSp>
      <p:sp>
        <p:nvSpPr>
          <p:cNvPr id="31" name="TextBox 30">
            <a:extLst>
              <a:ext uri="{FF2B5EF4-FFF2-40B4-BE49-F238E27FC236}">
                <a16:creationId xmlns:a16="http://schemas.microsoft.com/office/drawing/2014/main" id="{42534EB9-09FF-322C-8BF3-DC81052B6A1F}"/>
              </a:ext>
            </a:extLst>
          </p:cNvPr>
          <p:cNvSpPr txBox="1"/>
          <p:nvPr/>
        </p:nvSpPr>
        <p:spPr>
          <a:xfrm>
            <a:off x="-34996" y="1135080"/>
            <a:ext cx="12252396" cy="3108543"/>
          </a:xfrm>
          <a:prstGeom prst="rect">
            <a:avLst/>
          </a:prstGeom>
          <a:solidFill>
            <a:srgbClr val="FFFF00"/>
          </a:solidFill>
          <a:ln>
            <a:solidFill>
              <a:schemeClr val="tx1"/>
            </a:solidFill>
          </a:ln>
        </p:spPr>
        <p:txBody>
          <a:bodyPr wrap="square">
            <a:spAutoFit/>
          </a:bodyPr>
          <a:lstStyle/>
          <a:p>
            <a:pPr algn="just"/>
            <a:r>
              <a:rPr lang="en-US" sz="2800" b="1" dirty="0">
                <a:solidFill>
                  <a:srgbClr val="C00000"/>
                </a:solidFill>
                <a:latin typeface="Arial" panose="020B0604020202020204" pitchFamily="34" charset="0"/>
                <a:cs typeface="Arial" panose="020B0604020202020204" pitchFamily="34" charset="0"/>
              </a:rPr>
              <a:t>Revelation 11:1-2</a:t>
            </a:r>
            <a:endParaRPr lang="en-US" sz="2800" b="1" u="sng" dirty="0">
              <a:solidFill>
                <a:srgbClr val="C00000"/>
              </a:solidFill>
              <a:latin typeface="Arial" panose="020B0604020202020204" pitchFamily="34" charset="0"/>
              <a:cs typeface="Arial" panose="020B0604020202020204" pitchFamily="34" charset="0"/>
            </a:endParaRPr>
          </a:p>
          <a:p>
            <a:pPr algn="just"/>
            <a:r>
              <a:rPr lang="en-US" sz="2800" b="1" baseline="30000" dirty="0">
                <a:solidFill>
                  <a:srgbClr val="FF0000"/>
                </a:solidFill>
                <a:latin typeface="Arial" panose="020B0604020202020204" pitchFamily="34" charset="0"/>
                <a:cs typeface="Arial" panose="020B0604020202020204" pitchFamily="34" charset="0"/>
              </a:rPr>
              <a:t>1</a:t>
            </a:r>
            <a:r>
              <a:rPr lang="en-US" sz="2800" b="1" dirty="0">
                <a:latin typeface="Arial" panose="020B0604020202020204" pitchFamily="34" charset="0"/>
                <a:cs typeface="Arial" panose="020B0604020202020204" pitchFamily="34" charset="0"/>
              </a:rPr>
              <a:t> </a:t>
            </a:r>
            <a:r>
              <a:rPr lang="en-US" sz="2800" b="1" i="1" dirty="0">
                <a:latin typeface="Arial" panose="020B0604020202020204" pitchFamily="34" charset="0"/>
                <a:cs typeface="Arial" panose="020B0604020202020204" pitchFamily="34" charset="0"/>
              </a:rPr>
              <a:t>And there was given me a reed like unto a rod: and the angel stood, saying, Rise, and measure the temple of God, and the altar, and them that worship therein.</a:t>
            </a:r>
          </a:p>
          <a:p>
            <a:pPr algn="just"/>
            <a:r>
              <a:rPr lang="en-US" sz="2800" b="1" i="1" baseline="30000" dirty="0">
                <a:solidFill>
                  <a:srgbClr val="C00000"/>
                </a:solidFill>
                <a:latin typeface="Arial" panose="020B0604020202020204" pitchFamily="34" charset="0"/>
                <a:cs typeface="Arial" panose="020B0604020202020204" pitchFamily="34" charset="0"/>
              </a:rPr>
              <a:t>2</a:t>
            </a:r>
            <a:r>
              <a:rPr lang="en-US" sz="2800" b="1" i="1" baseline="30000" dirty="0">
                <a:latin typeface="Arial" panose="020B0604020202020204" pitchFamily="34" charset="0"/>
                <a:cs typeface="Arial" panose="020B0604020202020204" pitchFamily="34" charset="0"/>
              </a:rPr>
              <a:t> </a:t>
            </a:r>
            <a:r>
              <a:rPr lang="en-US" sz="2800" b="1" i="1" dirty="0">
                <a:latin typeface="Arial" panose="020B0604020202020204" pitchFamily="34" charset="0"/>
                <a:cs typeface="Arial" panose="020B0604020202020204" pitchFamily="34" charset="0"/>
              </a:rPr>
              <a:t>But the court which is without the temple leave out, and measure it not; for it </a:t>
            </a:r>
            <a:r>
              <a:rPr lang="en-US" sz="2800" b="1" i="1" dirty="0">
                <a:solidFill>
                  <a:srgbClr val="C00000"/>
                </a:solidFill>
                <a:latin typeface="Arial" panose="020B0604020202020204" pitchFamily="34" charset="0"/>
                <a:cs typeface="Arial" panose="020B0604020202020204" pitchFamily="34" charset="0"/>
              </a:rPr>
              <a:t>is</a:t>
            </a:r>
            <a:r>
              <a:rPr lang="en-US" sz="2800" b="1" i="1" dirty="0">
                <a:solidFill>
                  <a:srgbClr val="7030A0"/>
                </a:solidFill>
                <a:latin typeface="Arial" panose="020B0604020202020204" pitchFamily="34" charset="0"/>
                <a:cs typeface="Arial" panose="020B0604020202020204" pitchFamily="34" charset="0"/>
              </a:rPr>
              <a:t> </a:t>
            </a:r>
            <a:r>
              <a:rPr lang="en-US" sz="2800" b="1" i="1" dirty="0">
                <a:latin typeface="Arial" panose="020B0604020202020204" pitchFamily="34" charset="0"/>
                <a:cs typeface="Arial" panose="020B0604020202020204" pitchFamily="34" charset="0"/>
              </a:rPr>
              <a:t>given unto the Gentiles: and the </a:t>
            </a:r>
            <a:r>
              <a:rPr lang="en-US" sz="2800" b="1" i="1" dirty="0">
                <a:solidFill>
                  <a:srgbClr val="C00000"/>
                </a:solidFill>
                <a:latin typeface="Arial" panose="020B0604020202020204" pitchFamily="34" charset="0"/>
                <a:cs typeface="Arial" panose="020B0604020202020204" pitchFamily="34" charset="0"/>
              </a:rPr>
              <a:t>holy city shall they tread under foot forty and two months</a:t>
            </a:r>
            <a:r>
              <a:rPr lang="en-US" sz="2800" b="1" i="1" dirty="0">
                <a:latin typeface="Arial" panose="020B0604020202020204" pitchFamily="34" charset="0"/>
                <a:cs typeface="Arial" panose="020B0604020202020204" pitchFamily="34" charset="0"/>
              </a:rPr>
              <a:t>.   (= 3½ years)</a:t>
            </a:r>
          </a:p>
        </p:txBody>
      </p:sp>
      <p:sp>
        <p:nvSpPr>
          <p:cNvPr id="32" name="TextBox 31">
            <a:extLst>
              <a:ext uri="{FF2B5EF4-FFF2-40B4-BE49-F238E27FC236}">
                <a16:creationId xmlns:a16="http://schemas.microsoft.com/office/drawing/2014/main" id="{81C14934-C0F6-41F7-AD71-2154106B49E7}"/>
              </a:ext>
            </a:extLst>
          </p:cNvPr>
          <p:cNvSpPr txBox="1"/>
          <p:nvPr/>
        </p:nvSpPr>
        <p:spPr>
          <a:xfrm>
            <a:off x="-20846" y="621867"/>
            <a:ext cx="12189103" cy="523220"/>
          </a:xfrm>
          <a:prstGeom prst="rect">
            <a:avLst/>
          </a:prstGeom>
          <a:noFill/>
          <a:ln>
            <a:noFill/>
          </a:ln>
        </p:spPr>
        <p:txBody>
          <a:bodyPr wrap="square">
            <a:spAutoFit/>
          </a:bodyPr>
          <a:lstStyle/>
          <a:p>
            <a:pPr algn="ctr"/>
            <a:r>
              <a:rPr lang="en-US" sz="2800" b="1" dirty="0">
                <a:latin typeface="Arial" panose="020B0604020202020204" pitchFamily="34" charset="0"/>
                <a:cs typeface="Arial" panose="020B0604020202020204" pitchFamily="34" charset="0"/>
              </a:rPr>
              <a:t>Verb Tense in Rev 11</a:t>
            </a:r>
          </a:p>
        </p:txBody>
      </p:sp>
      <p:grpSp>
        <p:nvGrpSpPr>
          <p:cNvPr id="33" name="Group 32">
            <a:extLst>
              <a:ext uri="{FF2B5EF4-FFF2-40B4-BE49-F238E27FC236}">
                <a16:creationId xmlns:a16="http://schemas.microsoft.com/office/drawing/2014/main" id="{C22CBEAB-E968-4524-B7D9-E2943668442E}"/>
              </a:ext>
            </a:extLst>
          </p:cNvPr>
          <p:cNvGrpSpPr/>
          <p:nvPr/>
        </p:nvGrpSpPr>
        <p:grpSpPr>
          <a:xfrm>
            <a:off x="2533438" y="6159488"/>
            <a:ext cx="7042891" cy="606355"/>
            <a:chOff x="2480506" y="5891264"/>
            <a:chExt cx="7042891" cy="606355"/>
          </a:xfrm>
        </p:grpSpPr>
        <p:sp>
          <p:nvSpPr>
            <p:cNvPr id="34" name="TextBox 33">
              <a:extLst>
                <a:ext uri="{FF2B5EF4-FFF2-40B4-BE49-F238E27FC236}">
                  <a16:creationId xmlns:a16="http://schemas.microsoft.com/office/drawing/2014/main" id="{BD4AC68F-516E-440A-9FF8-2BC2CADA3C0C}"/>
                </a:ext>
              </a:extLst>
            </p:cNvPr>
            <p:cNvSpPr txBox="1"/>
            <p:nvPr/>
          </p:nvSpPr>
          <p:spPr>
            <a:xfrm>
              <a:off x="8745620" y="5891264"/>
              <a:ext cx="777777" cy="584775"/>
            </a:xfrm>
            <a:prstGeom prst="rect">
              <a:avLst/>
            </a:prstGeom>
            <a:noFill/>
            <a:ln>
              <a:noFill/>
            </a:ln>
          </p:spPr>
          <p:txBody>
            <a:bodyPr wrap="none" rtlCol="0">
              <a:spAutoFit/>
            </a:bodyPr>
            <a:lstStyle/>
            <a:p>
              <a:r>
                <a:rPr lang="en-US" sz="3200" b="1" dirty="0">
                  <a:solidFill>
                    <a:srgbClr val="C00000"/>
                  </a:solidFill>
                  <a:latin typeface="Arial" panose="020B0604020202020204" pitchFamily="34" charset="0"/>
                  <a:cs typeface="Arial" panose="020B0604020202020204" pitchFamily="34" charset="0"/>
                </a:rPr>
                <a:t>AD</a:t>
              </a:r>
            </a:p>
          </p:txBody>
        </p:sp>
        <p:grpSp>
          <p:nvGrpSpPr>
            <p:cNvPr id="35" name="Group 34">
              <a:extLst>
                <a:ext uri="{FF2B5EF4-FFF2-40B4-BE49-F238E27FC236}">
                  <a16:creationId xmlns:a16="http://schemas.microsoft.com/office/drawing/2014/main" id="{2F6EF21B-E0EF-4FAD-93D2-DCBC03EDD012}"/>
                </a:ext>
              </a:extLst>
            </p:cNvPr>
            <p:cNvGrpSpPr/>
            <p:nvPr/>
          </p:nvGrpSpPr>
          <p:grpSpPr>
            <a:xfrm>
              <a:off x="2480506" y="5912844"/>
              <a:ext cx="6226039" cy="584775"/>
              <a:chOff x="2480506" y="5912844"/>
              <a:chExt cx="6226039" cy="584775"/>
            </a:xfrm>
          </p:grpSpPr>
          <p:sp>
            <p:nvSpPr>
              <p:cNvPr id="36" name="TextBox 35">
                <a:extLst>
                  <a:ext uri="{FF2B5EF4-FFF2-40B4-BE49-F238E27FC236}">
                    <a16:creationId xmlns:a16="http://schemas.microsoft.com/office/drawing/2014/main" id="{BB871532-6856-4F20-9FC2-E92A07CCA3C0}"/>
                  </a:ext>
                </a:extLst>
              </p:cNvPr>
              <p:cNvSpPr txBox="1"/>
              <p:nvPr/>
            </p:nvSpPr>
            <p:spPr>
              <a:xfrm>
                <a:off x="3567108" y="5912844"/>
                <a:ext cx="1095172" cy="584775"/>
              </a:xfrm>
              <a:prstGeom prst="rect">
                <a:avLst/>
              </a:prstGeom>
              <a:solidFill>
                <a:srgbClr val="FFFF00"/>
              </a:solidFill>
              <a:ln w="19050">
                <a:solidFill>
                  <a:srgbClr val="C00000"/>
                </a:solidFill>
              </a:ln>
            </p:spPr>
            <p:txBody>
              <a:bodyPr wrap="none" rtlCol="0">
                <a:spAutoFit/>
              </a:bodyPr>
              <a:lstStyle/>
              <a:p>
                <a:r>
                  <a:rPr lang="en-US" sz="3200" b="1" dirty="0">
                    <a:latin typeface="Arial" panose="020B0604020202020204" pitchFamily="34" charset="0"/>
                    <a:cs typeface="Arial" panose="020B0604020202020204" pitchFamily="34" charset="0"/>
                  </a:rPr>
                  <a:t>  69  </a:t>
                </a:r>
              </a:p>
            </p:txBody>
          </p:sp>
          <p:sp>
            <p:nvSpPr>
              <p:cNvPr id="37" name="TextBox 36">
                <a:extLst>
                  <a:ext uri="{FF2B5EF4-FFF2-40B4-BE49-F238E27FC236}">
                    <a16:creationId xmlns:a16="http://schemas.microsoft.com/office/drawing/2014/main" id="{B9236098-B143-4F89-978B-0D913CE79FEA}"/>
                  </a:ext>
                </a:extLst>
              </p:cNvPr>
              <p:cNvSpPr txBox="1"/>
              <p:nvPr/>
            </p:nvSpPr>
            <p:spPr>
              <a:xfrm>
                <a:off x="4549254" y="5912844"/>
                <a:ext cx="1095172" cy="584775"/>
              </a:xfrm>
              <a:prstGeom prst="rect">
                <a:avLst/>
              </a:prstGeom>
              <a:solidFill>
                <a:srgbClr val="FFFF00"/>
              </a:solidFill>
              <a:ln w="19050">
                <a:solidFill>
                  <a:srgbClr val="C00000"/>
                </a:solidFill>
              </a:ln>
            </p:spPr>
            <p:txBody>
              <a:bodyPr wrap="none" rtlCol="0">
                <a:spAutoFit/>
              </a:bodyPr>
              <a:lstStyle/>
              <a:p>
                <a:r>
                  <a:rPr lang="en-US" sz="3200" b="1" dirty="0">
                    <a:latin typeface="Arial" panose="020B0604020202020204" pitchFamily="34" charset="0"/>
                    <a:cs typeface="Arial" panose="020B0604020202020204" pitchFamily="34" charset="0"/>
                  </a:rPr>
                  <a:t>  70  </a:t>
                </a:r>
              </a:p>
            </p:txBody>
          </p:sp>
          <p:sp>
            <p:nvSpPr>
              <p:cNvPr id="38" name="TextBox 37">
                <a:extLst>
                  <a:ext uri="{FF2B5EF4-FFF2-40B4-BE49-F238E27FC236}">
                    <a16:creationId xmlns:a16="http://schemas.microsoft.com/office/drawing/2014/main" id="{71AEE87A-49E4-4C3B-B52A-0D860F10C6F6}"/>
                  </a:ext>
                </a:extLst>
              </p:cNvPr>
              <p:cNvSpPr txBox="1"/>
              <p:nvPr/>
            </p:nvSpPr>
            <p:spPr>
              <a:xfrm>
                <a:off x="5531400" y="5912844"/>
                <a:ext cx="1095172" cy="584775"/>
              </a:xfrm>
              <a:prstGeom prst="rect">
                <a:avLst/>
              </a:prstGeom>
              <a:solidFill>
                <a:srgbClr val="FFFF00"/>
              </a:solidFill>
              <a:ln w="19050">
                <a:solidFill>
                  <a:srgbClr val="C00000"/>
                </a:solidFill>
              </a:ln>
            </p:spPr>
            <p:txBody>
              <a:bodyPr wrap="none" rtlCol="0">
                <a:spAutoFit/>
              </a:bodyPr>
              <a:lstStyle/>
              <a:p>
                <a:r>
                  <a:rPr lang="en-US" sz="3200" b="1" dirty="0">
                    <a:latin typeface="Arial" panose="020B0604020202020204" pitchFamily="34" charset="0"/>
                    <a:cs typeface="Arial" panose="020B0604020202020204" pitchFamily="34" charset="0"/>
                  </a:rPr>
                  <a:t>  71  </a:t>
                </a:r>
              </a:p>
            </p:txBody>
          </p:sp>
          <p:sp>
            <p:nvSpPr>
              <p:cNvPr id="39" name="TextBox 38">
                <a:extLst>
                  <a:ext uri="{FF2B5EF4-FFF2-40B4-BE49-F238E27FC236}">
                    <a16:creationId xmlns:a16="http://schemas.microsoft.com/office/drawing/2014/main" id="{147D6E87-9B88-4908-9F98-7BAF3C4CBF67}"/>
                  </a:ext>
                </a:extLst>
              </p:cNvPr>
              <p:cNvSpPr txBox="1"/>
              <p:nvPr/>
            </p:nvSpPr>
            <p:spPr>
              <a:xfrm>
                <a:off x="6513546" y="5912844"/>
                <a:ext cx="1095172" cy="584775"/>
              </a:xfrm>
              <a:prstGeom prst="rect">
                <a:avLst/>
              </a:prstGeom>
              <a:solidFill>
                <a:srgbClr val="FFFF00"/>
              </a:solidFill>
              <a:ln w="19050">
                <a:solidFill>
                  <a:srgbClr val="C00000"/>
                </a:solidFill>
              </a:ln>
            </p:spPr>
            <p:txBody>
              <a:bodyPr wrap="none" rtlCol="0">
                <a:spAutoFit/>
              </a:bodyPr>
              <a:lstStyle/>
              <a:p>
                <a:r>
                  <a:rPr lang="en-US" sz="3200" b="1" dirty="0">
                    <a:latin typeface="Arial" panose="020B0604020202020204" pitchFamily="34" charset="0"/>
                    <a:cs typeface="Arial" panose="020B0604020202020204" pitchFamily="34" charset="0"/>
                  </a:rPr>
                  <a:t>  72  </a:t>
                </a:r>
              </a:p>
            </p:txBody>
          </p:sp>
          <p:sp>
            <p:nvSpPr>
              <p:cNvPr id="43" name="TextBox 42">
                <a:extLst>
                  <a:ext uri="{FF2B5EF4-FFF2-40B4-BE49-F238E27FC236}">
                    <a16:creationId xmlns:a16="http://schemas.microsoft.com/office/drawing/2014/main" id="{EB470251-4710-437E-98A2-BE38FCF2A222}"/>
                  </a:ext>
                </a:extLst>
              </p:cNvPr>
              <p:cNvSpPr txBox="1"/>
              <p:nvPr/>
            </p:nvSpPr>
            <p:spPr>
              <a:xfrm>
                <a:off x="7611373" y="5912844"/>
                <a:ext cx="1095172" cy="584775"/>
              </a:xfrm>
              <a:prstGeom prst="rect">
                <a:avLst/>
              </a:prstGeom>
              <a:solidFill>
                <a:srgbClr val="FFFF00"/>
              </a:solidFill>
              <a:ln w="19050">
                <a:solidFill>
                  <a:srgbClr val="C00000"/>
                </a:solidFill>
              </a:ln>
            </p:spPr>
            <p:txBody>
              <a:bodyPr wrap="none" rtlCol="0">
                <a:spAutoFit/>
              </a:bodyPr>
              <a:lstStyle/>
              <a:p>
                <a:r>
                  <a:rPr lang="en-US" sz="3200" b="1" dirty="0">
                    <a:latin typeface="Arial" panose="020B0604020202020204" pitchFamily="34" charset="0"/>
                    <a:cs typeface="Arial" panose="020B0604020202020204" pitchFamily="34" charset="0"/>
                  </a:rPr>
                  <a:t>  73  </a:t>
                </a:r>
              </a:p>
            </p:txBody>
          </p:sp>
          <p:sp>
            <p:nvSpPr>
              <p:cNvPr id="44" name="TextBox 43">
                <a:extLst>
                  <a:ext uri="{FF2B5EF4-FFF2-40B4-BE49-F238E27FC236}">
                    <a16:creationId xmlns:a16="http://schemas.microsoft.com/office/drawing/2014/main" id="{DC5B92B5-1EE5-40C5-A024-7AD286D3EC0C}"/>
                  </a:ext>
                </a:extLst>
              </p:cNvPr>
              <p:cNvSpPr txBox="1"/>
              <p:nvPr/>
            </p:nvSpPr>
            <p:spPr>
              <a:xfrm>
                <a:off x="2480506" y="5912844"/>
                <a:ext cx="1095172" cy="584775"/>
              </a:xfrm>
              <a:prstGeom prst="rect">
                <a:avLst/>
              </a:prstGeom>
              <a:solidFill>
                <a:srgbClr val="FFFF00"/>
              </a:solidFill>
              <a:ln w="19050">
                <a:solidFill>
                  <a:srgbClr val="C00000"/>
                </a:solidFill>
              </a:ln>
            </p:spPr>
            <p:txBody>
              <a:bodyPr wrap="none" rtlCol="0">
                <a:spAutoFit/>
              </a:bodyPr>
              <a:lstStyle/>
              <a:p>
                <a:r>
                  <a:rPr lang="en-US" sz="3200" b="1" dirty="0">
                    <a:latin typeface="Arial" panose="020B0604020202020204" pitchFamily="34" charset="0"/>
                    <a:cs typeface="Arial" panose="020B0604020202020204" pitchFamily="34" charset="0"/>
                  </a:rPr>
                  <a:t>  68  </a:t>
                </a:r>
              </a:p>
            </p:txBody>
          </p:sp>
        </p:grpSp>
      </p:grpSp>
      <p:grpSp>
        <p:nvGrpSpPr>
          <p:cNvPr id="48" name="Group 47">
            <a:extLst>
              <a:ext uri="{FF2B5EF4-FFF2-40B4-BE49-F238E27FC236}">
                <a16:creationId xmlns:a16="http://schemas.microsoft.com/office/drawing/2014/main" id="{6DB85312-25CF-417A-BECE-1F519580225B}"/>
              </a:ext>
            </a:extLst>
          </p:cNvPr>
          <p:cNvGrpSpPr/>
          <p:nvPr/>
        </p:nvGrpSpPr>
        <p:grpSpPr>
          <a:xfrm>
            <a:off x="4253593" y="4872082"/>
            <a:ext cx="1962196" cy="1141755"/>
            <a:chOff x="1490075" y="5189177"/>
            <a:chExt cx="1743349" cy="848526"/>
          </a:xfrm>
        </p:grpSpPr>
        <p:sp>
          <p:nvSpPr>
            <p:cNvPr id="49" name="TextBox 48">
              <a:extLst>
                <a:ext uri="{FF2B5EF4-FFF2-40B4-BE49-F238E27FC236}">
                  <a16:creationId xmlns:a16="http://schemas.microsoft.com/office/drawing/2014/main" id="{D642F868-504E-4C1C-857A-A05F1CE162FC}"/>
                </a:ext>
              </a:extLst>
            </p:cNvPr>
            <p:cNvSpPr txBox="1"/>
            <p:nvPr/>
          </p:nvSpPr>
          <p:spPr>
            <a:xfrm>
              <a:off x="1490075" y="5189177"/>
              <a:ext cx="1743349" cy="830997"/>
            </a:xfrm>
            <a:prstGeom prst="rect">
              <a:avLst/>
            </a:prstGeom>
            <a:noFill/>
            <a:ln>
              <a:noFill/>
            </a:ln>
          </p:spPr>
          <p:txBody>
            <a:bodyPr wrap="square" rtlCol="0">
              <a:spAutoFit/>
            </a:bodyPr>
            <a:lstStyle/>
            <a:p>
              <a:pPr algn="ctr"/>
              <a:r>
                <a:rPr lang="en-US" sz="2400" b="1" dirty="0">
                  <a:solidFill>
                    <a:srgbClr val="C00000"/>
                  </a:solidFill>
                  <a:latin typeface="Arial" panose="020B0604020202020204" pitchFamily="34" charset="0"/>
                  <a:ea typeface="Calibri" pitchFamily="34" charset="0"/>
                  <a:cs typeface="Arial" pitchFamily="34" charset="0"/>
                </a:rPr>
                <a:t>Sept 70 AD</a:t>
              </a:r>
            </a:p>
          </p:txBody>
        </p:sp>
        <p:sp>
          <p:nvSpPr>
            <p:cNvPr id="50" name="Arrow: Down 49">
              <a:extLst>
                <a:ext uri="{FF2B5EF4-FFF2-40B4-BE49-F238E27FC236}">
                  <a16:creationId xmlns:a16="http://schemas.microsoft.com/office/drawing/2014/main" id="{CAE4E16E-4243-434E-96F5-62D2807E795C}"/>
                </a:ext>
              </a:extLst>
            </p:cNvPr>
            <p:cNvSpPr/>
            <p:nvPr/>
          </p:nvSpPr>
          <p:spPr>
            <a:xfrm>
              <a:off x="2253686" y="5467743"/>
              <a:ext cx="192025" cy="569960"/>
            </a:xfrm>
            <a:prstGeom prst="down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grpSp>
    </p:spTree>
    <p:extLst>
      <p:ext uri="{BB962C8B-B14F-4D97-AF65-F5344CB8AC3E}">
        <p14:creationId xmlns:p14="http://schemas.microsoft.com/office/powerpoint/2010/main" val="4004660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fade">
                                      <p:cBhvr>
                                        <p:cTn id="2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65AD04-2871-F759-765A-8BF5ADCB3BBC}"/>
              </a:ext>
            </a:extLst>
          </p:cNvPr>
          <p:cNvSpPr/>
          <p:nvPr/>
        </p:nvSpPr>
        <p:spPr>
          <a:xfrm>
            <a:off x="0" y="-11631"/>
            <a:ext cx="12191999" cy="6869635"/>
          </a:xfrm>
          <a:prstGeom prst="rect">
            <a:avLst/>
          </a:prstGeom>
          <a:solidFill>
            <a:schemeClr val="accent2">
              <a:lumMod val="40000"/>
              <a:lumOff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grpSp>
        <p:nvGrpSpPr>
          <p:cNvPr id="5" name="Group 4">
            <a:extLst>
              <a:ext uri="{FF2B5EF4-FFF2-40B4-BE49-F238E27FC236}">
                <a16:creationId xmlns:a16="http://schemas.microsoft.com/office/drawing/2014/main" id="{800A7C79-432D-55F2-D124-41513CC21B1D}"/>
              </a:ext>
            </a:extLst>
          </p:cNvPr>
          <p:cNvGrpSpPr/>
          <p:nvPr/>
        </p:nvGrpSpPr>
        <p:grpSpPr>
          <a:xfrm>
            <a:off x="-9843" y="-2015"/>
            <a:ext cx="12204192" cy="554512"/>
            <a:chOff x="-8349" y="950081"/>
            <a:chExt cx="9147932" cy="554512"/>
          </a:xfrm>
        </p:grpSpPr>
        <p:sp>
          <p:nvSpPr>
            <p:cNvPr id="6" name="Oval 5">
              <a:extLst>
                <a:ext uri="{FF2B5EF4-FFF2-40B4-BE49-F238E27FC236}">
                  <a16:creationId xmlns:a16="http://schemas.microsoft.com/office/drawing/2014/main" id="{359164FA-DFB7-5790-1489-3607362D490A}"/>
                </a:ext>
              </a:extLst>
            </p:cNvPr>
            <p:cNvSpPr/>
            <p:nvPr/>
          </p:nvSpPr>
          <p:spPr>
            <a:xfrm>
              <a:off x="4351" y="1295966"/>
              <a:ext cx="9107424" cy="2086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6">
              <a:extLst>
                <a:ext uri="{FF2B5EF4-FFF2-40B4-BE49-F238E27FC236}">
                  <a16:creationId xmlns:a16="http://schemas.microsoft.com/office/drawing/2014/main" id="{B3554D06-AB7B-EAEE-CDF1-C760158F0BE6}"/>
                </a:ext>
              </a:extLst>
            </p:cNvPr>
            <p:cNvGrpSpPr/>
            <p:nvPr/>
          </p:nvGrpSpPr>
          <p:grpSpPr>
            <a:xfrm>
              <a:off x="-8349" y="950081"/>
              <a:ext cx="9147932" cy="466344"/>
              <a:chOff x="-8349" y="950081"/>
              <a:chExt cx="9147932" cy="466344"/>
            </a:xfrm>
          </p:grpSpPr>
          <p:pic>
            <p:nvPicPr>
              <p:cNvPr id="8" name="Picture 7">
                <a:extLst>
                  <a:ext uri="{FF2B5EF4-FFF2-40B4-BE49-F238E27FC236}">
                    <a16:creationId xmlns:a16="http://schemas.microsoft.com/office/drawing/2014/main" id="{9F1E9BDC-2DD1-017A-BFCD-62C6597FC38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9" name="Picture 8">
                <a:extLst>
                  <a:ext uri="{FF2B5EF4-FFF2-40B4-BE49-F238E27FC236}">
                    <a16:creationId xmlns:a16="http://schemas.microsoft.com/office/drawing/2014/main" id="{A7FE6FBE-F827-5E02-A867-1A8AC0604F1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grpSp>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15</a:t>
            </a:fld>
            <a:endParaRPr lang="en-US"/>
          </a:p>
        </p:txBody>
      </p:sp>
      <p:sp>
        <p:nvSpPr>
          <p:cNvPr id="10" name="Title 1">
            <a:extLst>
              <a:ext uri="{FF2B5EF4-FFF2-40B4-BE49-F238E27FC236}">
                <a16:creationId xmlns:a16="http://schemas.microsoft.com/office/drawing/2014/main" id="{AF7D34BE-02D7-6C5C-8A0F-5CAFC9F83440}"/>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68 AD:  Rebuttal #5</a:t>
            </a:r>
          </a:p>
        </p:txBody>
      </p:sp>
      <p:sp>
        <p:nvSpPr>
          <p:cNvPr id="12" name="Rectangle 11">
            <a:extLst>
              <a:ext uri="{FF2B5EF4-FFF2-40B4-BE49-F238E27FC236}">
                <a16:creationId xmlns:a16="http://schemas.microsoft.com/office/drawing/2014/main" id="{3FD1E436-4C2E-6B62-B044-20E26EF36957}"/>
              </a:ext>
            </a:extLst>
          </p:cNvPr>
          <p:cNvSpPr/>
          <p:nvPr/>
        </p:nvSpPr>
        <p:spPr>
          <a:xfrm>
            <a:off x="4473612" y="6029877"/>
            <a:ext cx="3578746" cy="12577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C00000"/>
              </a:solidFill>
            </a:endParaRPr>
          </a:p>
        </p:txBody>
      </p:sp>
      <p:grpSp>
        <p:nvGrpSpPr>
          <p:cNvPr id="24" name="Group 23">
            <a:extLst>
              <a:ext uri="{FF2B5EF4-FFF2-40B4-BE49-F238E27FC236}">
                <a16:creationId xmlns:a16="http://schemas.microsoft.com/office/drawing/2014/main" id="{B55B00FC-7A29-28B1-EAD2-4A825EEC7DEC}"/>
              </a:ext>
            </a:extLst>
          </p:cNvPr>
          <p:cNvGrpSpPr/>
          <p:nvPr/>
        </p:nvGrpSpPr>
        <p:grpSpPr>
          <a:xfrm>
            <a:off x="2651404" y="5539363"/>
            <a:ext cx="1946779" cy="463890"/>
            <a:chOff x="2384045" y="5271139"/>
            <a:chExt cx="1946779" cy="463890"/>
          </a:xfrm>
        </p:grpSpPr>
        <p:sp>
          <p:nvSpPr>
            <p:cNvPr id="25" name="TextBox 24">
              <a:extLst>
                <a:ext uri="{FF2B5EF4-FFF2-40B4-BE49-F238E27FC236}">
                  <a16:creationId xmlns:a16="http://schemas.microsoft.com/office/drawing/2014/main" id="{5AD9CF23-FF9A-8DE8-99A2-BB7EF7E97B52}"/>
                </a:ext>
              </a:extLst>
            </p:cNvPr>
            <p:cNvSpPr txBox="1"/>
            <p:nvPr/>
          </p:nvSpPr>
          <p:spPr>
            <a:xfrm>
              <a:off x="2384045" y="5271139"/>
              <a:ext cx="1743349" cy="461665"/>
            </a:xfrm>
            <a:prstGeom prst="rect">
              <a:avLst/>
            </a:prstGeom>
            <a:noFill/>
            <a:ln>
              <a:noFill/>
            </a:ln>
          </p:spPr>
          <p:txBody>
            <a:bodyPr wrap="square" rtlCol="0">
              <a:spAutoFit/>
            </a:bodyPr>
            <a:lstStyle/>
            <a:p>
              <a:pPr algn="ctr"/>
              <a:r>
                <a:rPr lang="en-US" sz="2400" b="1" dirty="0">
                  <a:solidFill>
                    <a:srgbClr val="C00000"/>
                  </a:solidFill>
                  <a:latin typeface="Arial" panose="020B0604020202020204" pitchFamily="34" charset="0"/>
                  <a:ea typeface="Calibri" pitchFamily="34" charset="0"/>
                  <a:cs typeface="Arial" pitchFamily="34" charset="0"/>
                </a:rPr>
                <a:t>Dec 69 AD</a:t>
              </a:r>
            </a:p>
          </p:txBody>
        </p:sp>
        <p:sp>
          <p:nvSpPr>
            <p:cNvPr id="26" name="Arrow: Down 25">
              <a:extLst>
                <a:ext uri="{FF2B5EF4-FFF2-40B4-BE49-F238E27FC236}">
                  <a16:creationId xmlns:a16="http://schemas.microsoft.com/office/drawing/2014/main" id="{F04C87EB-DE3C-F560-FA79-252E1D05E053}"/>
                </a:ext>
              </a:extLst>
            </p:cNvPr>
            <p:cNvSpPr/>
            <p:nvPr/>
          </p:nvSpPr>
          <p:spPr>
            <a:xfrm>
              <a:off x="4114694" y="5303289"/>
              <a:ext cx="216130" cy="431740"/>
            </a:xfrm>
            <a:prstGeom prst="down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grpSp>
      <p:grpSp>
        <p:nvGrpSpPr>
          <p:cNvPr id="28" name="Group 27">
            <a:extLst>
              <a:ext uri="{FF2B5EF4-FFF2-40B4-BE49-F238E27FC236}">
                <a16:creationId xmlns:a16="http://schemas.microsoft.com/office/drawing/2014/main" id="{E6DFF927-CB15-3BAC-9797-F35C4E918FD4}"/>
              </a:ext>
            </a:extLst>
          </p:cNvPr>
          <p:cNvGrpSpPr/>
          <p:nvPr/>
        </p:nvGrpSpPr>
        <p:grpSpPr>
          <a:xfrm>
            <a:off x="7928244" y="5539363"/>
            <a:ext cx="1873709" cy="474475"/>
            <a:chOff x="2253685" y="5271139"/>
            <a:chExt cx="1873709" cy="474475"/>
          </a:xfrm>
        </p:grpSpPr>
        <p:sp>
          <p:nvSpPr>
            <p:cNvPr id="29" name="TextBox 28">
              <a:extLst>
                <a:ext uri="{FF2B5EF4-FFF2-40B4-BE49-F238E27FC236}">
                  <a16:creationId xmlns:a16="http://schemas.microsoft.com/office/drawing/2014/main" id="{72A604D7-B85B-E964-518A-9270E34C808B}"/>
                </a:ext>
              </a:extLst>
            </p:cNvPr>
            <p:cNvSpPr txBox="1"/>
            <p:nvPr/>
          </p:nvSpPr>
          <p:spPr>
            <a:xfrm>
              <a:off x="2384045" y="5271139"/>
              <a:ext cx="1743349" cy="461665"/>
            </a:xfrm>
            <a:prstGeom prst="rect">
              <a:avLst/>
            </a:prstGeom>
            <a:noFill/>
            <a:ln>
              <a:noFill/>
            </a:ln>
          </p:spPr>
          <p:txBody>
            <a:bodyPr wrap="square" rtlCol="0">
              <a:spAutoFit/>
            </a:bodyPr>
            <a:lstStyle/>
            <a:p>
              <a:pPr algn="ctr"/>
              <a:r>
                <a:rPr lang="en-US" sz="2400" b="1" dirty="0">
                  <a:solidFill>
                    <a:srgbClr val="C00000"/>
                  </a:solidFill>
                  <a:latin typeface="Arial" panose="020B0604020202020204" pitchFamily="34" charset="0"/>
                  <a:ea typeface="Calibri" pitchFamily="34" charset="0"/>
                  <a:cs typeface="Arial" pitchFamily="34" charset="0"/>
                </a:rPr>
                <a:t>Jun 73 AD</a:t>
              </a:r>
            </a:p>
          </p:txBody>
        </p:sp>
        <p:sp>
          <p:nvSpPr>
            <p:cNvPr id="30" name="Arrow: Down 29">
              <a:extLst>
                <a:ext uri="{FF2B5EF4-FFF2-40B4-BE49-F238E27FC236}">
                  <a16:creationId xmlns:a16="http://schemas.microsoft.com/office/drawing/2014/main" id="{D95893CD-366C-1DF5-FE44-5926E5CA2626}"/>
                </a:ext>
              </a:extLst>
            </p:cNvPr>
            <p:cNvSpPr/>
            <p:nvPr/>
          </p:nvSpPr>
          <p:spPr>
            <a:xfrm>
              <a:off x="2253685" y="5313874"/>
              <a:ext cx="216130" cy="431740"/>
            </a:xfrm>
            <a:prstGeom prst="down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grpSp>
      <p:sp>
        <p:nvSpPr>
          <p:cNvPr id="31" name="TextBox 30">
            <a:extLst>
              <a:ext uri="{FF2B5EF4-FFF2-40B4-BE49-F238E27FC236}">
                <a16:creationId xmlns:a16="http://schemas.microsoft.com/office/drawing/2014/main" id="{42534EB9-09FF-322C-8BF3-DC81052B6A1F}"/>
              </a:ext>
            </a:extLst>
          </p:cNvPr>
          <p:cNvSpPr txBox="1"/>
          <p:nvPr/>
        </p:nvSpPr>
        <p:spPr>
          <a:xfrm>
            <a:off x="-34996" y="1135080"/>
            <a:ext cx="12252396" cy="3108543"/>
          </a:xfrm>
          <a:prstGeom prst="rect">
            <a:avLst/>
          </a:prstGeom>
          <a:solidFill>
            <a:srgbClr val="FFFF00"/>
          </a:solidFill>
          <a:ln>
            <a:solidFill>
              <a:schemeClr val="tx1"/>
            </a:solidFill>
          </a:ln>
        </p:spPr>
        <p:txBody>
          <a:bodyPr wrap="square">
            <a:spAutoFit/>
          </a:bodyPr>
          <a:lstStyle/>
          <a:p>
            <a:pPr algn="just"/>
            <a:r>
              <a:rPr lang="en-US" sz="2800" b="1" dirty="0">
                <a:solidFill>
                  <a:srgbClr val="C00000"/>
                </a:solidFill>
                <a:latin typeface="Arial" panose="020B0604020202020204" pitchFamily="34" charset="0"/>
                <a:cs typeface="Arial" panose="020B0604020202020204" pitchFamily="34" charset="0"/>
              </a:rPr>
              <a:t>Revelation 11:1-2</a:t>
            </a:r>
            <a:endParaRPr lang="en-US" sz="2800" b="1" u="sng" dirty="0">
              <a:solidFill>
                <a:srgbClr val="C00000"/>
              </a:solidFill>
              <a:latin typeface="Arial" panose="020B0604020202020204" pitchFamily="34" charset="0"/>
              <a:cs typeface="Arial" panose="020B0604020202020204" pitchFamily="34" charset="0"/>
            </a:endParaRPr>
          </a:p>
          <a:p>
            <a:pPr algn="just"/>
            <a:r>
              <a:rPr lang="en-US" sz="2800" b="1" baseline="30000" dirty="0">
                <a:solidFill>
                  <a:srgbClr val="FF0000"/>
                </a:solidFill>
                <a:latin typeface="Arial" panose="020B0604020202020204" pitchFamily="34" charset="0"/>
                <a:cs typeface="Arial" panose="020B0604020202020204" pitchFamily="34" charset="0"/>
              </a:rPr>
              <a:t>1</a:t>
            </a:r>
            <a:r>
              <a:rPr lang="en-US" sz="2800" b="1" dirty="0">
                <a:latin typeface="Arial" panose="020B0604020202020204" pitchFamily="34" charset="0"/>
                <a:cs typeface="Arial" panose="020B0604020202020204" pitchFamily="34" charset="0"/>
              </a:rPr>
              <a:t> </a:t>
            </a:r>
            <a:r>
              <a:rPr lang="en-US" sz="2800" b="1" i="1" dirty="0">
                <a:latin typeface="Arial" panose="020B0604020202020204" pitchFamily="34" charset="0"/>
                <a:cs typeface="Arial" panose="020B0604020202020204" pitchFamily="34" charset="0"/>
              </a:rPr>
              <a:t>And there was given me a reed like unto a rod: and the angel stood, saying, Rise, and measure the temple of God, and the altar, and them that worship therein.</a:t>
            </a:r>
          </a:p>
          <a:p>
            <a:pPr algn="just"/>
            <a:r>
              <a:rPr lang="en-US" sz="2800" b="1" i="1" baseline="30000" dirty="0">
                <a:solidFill>
                  <a:srgbClr val="C00000"/>
                </a:solidFill>
                <a:latin typeface="Arial" panose="020B0604020202020204" pitchFamily="34" charset="0"/>
                <a:cs typeface="Arial" panose="020B0604020202020204" pitchFamily="34" charset="0"/>
              </a:rPr>
              <a:t>2</a:t>
            </a:r>
            <a:r>
              <a:rPr lang="en-US" sz="2800" b="1" i="1" baseline="30000" dirty="0">
                <a:latin typeface="Arial" panose="020B0604020202020204" pitchFamily="34" charset="0"/>
                <a:cs typeface="Arial" panose="020B0604020202020204" pitchFamily="34" charset="0"/>
              </a:rPr>
              <a:t> </a:t>
            </a:r>
            <a:r>
              <a:rPr lang="en-US" sz="2800" b="1" i="1" dirty="0">
                <a:latin typeface="Arial" panose="020B0604020202020204" pitchFamily="34" charset="0"/>
                <a:cs typeface="Arial" panose="020B0604020202020204" pitchFamily="34" charset="0"/>
              </a:rPr>
              <a:t>But the court which is without the temple leave out, and measure it not; for it </a:t>
            </a:r>
            <a:r>
              <a:rPr lang="en-US" sz="2800" b="1" i="1" dirty="0">
                <a:solidFill>
                  <a:srgbClr val="C00000"/>
                </a:solidFill>
                <a:latin typeface="Arial" panose="020B0604020202020204" pitchFamily="34" charset="0"/>
                <a:cs typeface="Arial" panose="020B0604020202020204" pitchFamily="34" charset="0"/>
              </a:rPr>
              <a:t>is</a:t>
            </a:r>
            <a:r>
              <a:rPr lang="en-US" sz="2800" b="1" i="1" dirty="0">
                <a:solidFill>
                  <a:srgbClr val="7030A0"/>
                </a:solidFill>
                <a:latin typeface="Arial" panose="020B0604020202020204" pitchFamily="34" charset="0"/>
                <a:cs typeface="Arial" panose="020B0604020202020204" pitchFamily="34" charset="0"/>
              </a:rPr>
              <a:t> </a:t>
            </a:r>
            <a:r>
              <a:rPr lang="en-US" sz="2800" b="1" i="1" dirty="0">
                <a:latin typeface="Arial" panose="020B0604020202020204" pitchFamily="34" charset="0"/>
                <a:cs typeface="Arial" panose="020B0604020202020204" pitchFamily="34" charset="0"/>
              </a:rPr>
              <a:t>given unto the Gentiles: and the </a:t>
            </a:r>
            <a:r>
              <a:rPr lang="en-US" sz="2800" b="1" i="1" dirty="0">
                <a:solidFill>
                  <a:srgbClr val="C00000"/>
                </a:solidFill>
                <a:latin typeface="Arial" panose="020B0604020202020204" pitchFamily="34" charset="0"/>
                <a:cs typeface="Arial" panose="020B0604020202020204" pitchFamily="34" charset="0"/>
              </a:rPr>
              <a:t>holy city shall they tread under foot forty and two months</a:t>
            </a:r>
            <a:r>
              <a:rPr lang="en-US" sz="2800" b="1" i="1" dirty="0">
                <a:latin typeface="Arial" panose="020B0604020202020204" pitchFamily="34" charset="0"/>
                <a:cs typeface="Arial" panose="020B0604020202020204" pitchFamily="34" charset="0"/>
              </a:rPr>
              <a:t>.   (= 3½ years)</a:t>
            </a:r>
          </a:p>
        </p:txBody>
      </p:sp>
      <p:grpSp>
        <p:nvGrpSpPr>
          <p:cNvPr id="40" name="Group 39">
            <a:extLst>
              <a:ext uri="{FF2B5EF4-FFF2-40B4-BE49-F238E27FC236}">
                <a16:creationId xmlns:a16="http://schemas.microsoft.com/office/drawing/2014/main" id="{0FD50832-2AD3-8E26-2E75-8400067D05C6}"/>
              </a:ext>
            </a:extLst>
          </p:cNvPr>
          <p:cNvGrpSpPr/>
          <p:nvPr/>
        </p:nvGrpSpPr>
        <p:grpSpPr>
          <a:xfrm>
            <a:off x="4253593" y="4872082"/>
            <a:ext cx="1962196" cy="1141755"/>
            <a:chOff x="1490075" y="5189177"/>
            <a:chExt cx="1743349" cy="848526"/>
          </a:xfrm>
        </p:grpSpPr>
        <p:sp>
          <p:nvSpPr>
            <p:cNvPr id="41" name="TextBox 40">
              <a:extLst>
                <a:ext uri="{FF2B5EF4-FFF2-40B4-BE49-F238E27FC236}">
                  <a16:creationId xmlns:a16="http://schemas.microsoft.com/office/drawing/2014/main" id="{79C36754-DAEF-72C7-0BAA-D83DF476EACC}"/>
                </a:ext>
              </a:extLst>
            </p:cNvPr>
            <p:cNvSpPr txBox="1"/>
            <p:nvPr/>
          </p:nvSpPr>
          <p:spPr>
            <a:xfrm>
              <a:off x="1490075" y="5189177"/>
              <a:ext cx="1743349" cy="830997"/>
            </a:xfrm>
            <a:prstGeom prst="rect">
              <a:avLst/>
            </a:prstGeom>
            <a:noFill/>
            <a:ln>
              <a:noFill/>
            </a:ln>
          </p:spPr>
          <p:txBody>
            <a:bodyPr wrap="square" rtlCol="0">
              <a:spAutoFit/>
            </a:bodyPr>
            <a:lstStyle/>
            <a:p>
              <a:pPr algn="ctr"/>
              <a:r>
                <a:rPr lang="en-US" sz="2400" b="1" dirty="0">
                  <a:solidFill>
                    <a:srgbClr val="C00000"/>
                  </a:solidFill>
                  <a:latin typeface="Arial" panose="020B0604020202020204" pitchFamily="34" charset="0"/>
                  <a:ea typeface="Calibri" pitchFamily="34" charset="0"/>
                  <a:cs typeface="Arial" pitchFamily="34" charset="0"/>
                </a:rPr>
                <a:t>Sept 70 AD</a:t>
              </a:r>
            </a:p>
          </p:txBody>
        </p:sp>
        <p:sp>
          <p:nvSpPr>
            <p:cNvPr id="42" name="Arrow: Down 41">
              <a:extLst>
                <a:ext uri="{FF2B5EF4-FFF2-40B4-BE49-F238E27FC236}">
                  <a16:creationId xmlns:a16="http://schemas.microsoft.com/office/drawing/2014/main" id="{C6E6968C-F743-26E3-BBF7-5FB91E690ADB}"/>
                </a:ext>
              </a:extLst>
            </p:cNvPr>
            <p:cNvSpPr/>
            <p:nvPr/>
          </p:nvSpPr>
          <p:spPr>
            <a:xfrm>
              <a:off x="2253686" y="5467743"/>
              <a:ext cx="192025" cy="569960"/>
            </a:xfrm>
            <a:prstGeom prst="down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grpSp>
      <p:sp>
        <p:nvSpPr>
          <p:cNvPr id="32" name="TextBox 31">
            <a:extLst>
              <a:ext uri="{FF2B5EF4-FFF2-40B4-BE49-F238E27FC236}">
                <a16:creationId xmlns:a16="http://schemas.microsoft.com/office/drawing/2014/main" id="{81C14934-C0F6-41F7-AD71-2154106B49E7}"/>
              </a:ext>
            </a:extLst>
          </p:cNvPr>
          <p:cNvSpPr txBox="1"/>
          <p:nvPr/>
        </p:nvSpPr>
        <p:spPr>
          <a:xfrm>
            <a:off x="-20846" y="621867"/>
            <a:ext cx="12189103" cy="523220"/>
          </a:xfrm>
          <a:prstGeom prst="rect">
            <a:avLst/>
          </a:prstGeom>
          <a:noFill/>
          <a:ln>
            <a:noFill/>
          </a:ln>
        </p:spPr>
        <p:txBody>
          <a:bodyPr wrap="square">
            <a:spAutoFit/>
          </a:bodyPr>
          <a:lstStyle/>
          <a:p>
            <a:pPr algn="ctr"/>
            <a:r>
              <a:rPr lang="en-US" sz="2800" b="1" dirty="0">
                <a:latin typeface="Arial" panose="020B0604020202020204" pitchFamily="34" charset="0"/>
                <a:cs typeface="Arial" panose="020B0604020202020204" pitchFamily="34" charset="0"/>
              </a:rPr>
              <a:t>Verb Tense in Rev 11</a:t>
            </a:r>
          </a:p>
        </p:txBody>
      </p:sp>
      <p:grpSp>
        <p:nvGrpSpPr>
          <p:cNvPr id="33" name="Group 32">
            <a:extLst>
              <a:ext uri="{FF2B5EF4-FFF2-40B4-BE49-F238E27FC236}">
                <a16:creationId xmlns:a16="http://schemas.microsoft.com/office/drawing/2014/main" id="{C22CBEAB-E968-4524-B7D9-E2943668442E}"/>
              </a:ext>
            </a:extLst>
          </p:cNvPr>
          <p:cNvGrpSpPr/>
          <p:nvPr/>
        </p:nvGrpSpPr>
        <p:grpSpPr>
          <a:xfrm>
            <a:off x="2533438" y="6159488"/>
            <a:ext cx="7042891" cy="606355"/>
            <a:chOff x="2480506" y="5891264"/>
            <a:chExt cx="7042891" cy="606355"/>
          </a:xfrm>
        </p:grpSpPr>
        <p:sp>
          <p:nvSpPr>
            <p:cNvPr id="34" name="TextBox 33">
              <a:extLst>
                <a:ext uri="{FF2B5EF4-FFF2-40B4-BE49-F238E27FC236}">
                  <a16:creationId xmlns:a16="http://schemas.microsoft.com/office/drawing/2014/main" id="{BD4AC68F-516E-440A-9FF8-2BC2CADA3C0C}"/>
                </a:ext>
              </a:extLst>
            </p:cNvPr>
            <p:cNvSpPr txBox="1"/>
            <p:nvPr/>
          </p:nvSpPr>
          <p:spPr>
            <a:xfrm>
              <a:off x="8745620" y="5891264"/>
              <a:ext cx="777777" cy="584775"/>
            </a:xfrm>
            <a:prstGeom prst="rect">
              <a:avLst/>
            </a:prstGeom>
            <a:noFill/>
            <a:ln>
              <a:noFill/>
            </a:ln>
          </p:spPr>
          <p:txBody>
            <a:bodyPr wrap="none" rtlCol="0">
              <a:spAutoFit/>
            </a:bodyPr>
            <a:lstStyle/>
            <a:p>
              <a:r>
                <a:rPr lang="en-US" sz="3200" b="1" dirty="0">
                  <a:solidFill>
                    <a:srgbClr val="C00000"/>
                  </a:solidFill>
                  <a:latin typeface="Arial" panose="020B0604020202020204" pitchFamily="34" charset="0"/>
                  <a:cs typeface="Arial" panose="020B0604020202020204" pitchFamily="34" charset="0"/>
                </a:rPr>
                <a:t>AD</a:t>
              </a:r>
            </a:p>
          </p:txBody>
        </p:sp>
        <p:grpSp>
          <p:nvGrpSpPr>
            <p:cNvPr id="35" name="Group 34">
              <a:extLst>
                <a:ext uri="{FF2B5EF4-FFF2-40B4-BE49-F238E27FC236}">
                  <a16:creationId xmlns:a16="http://schemas.microsoft.com/office/drawing/2014/main" id="{2F6EF21B-E0EF-4FAD-93D2-DCBC03EDD012}"/>
                </a:ext>
              </a:extLst>
            </p:cNvPr>
            <p:cNvGrpSpPr/>
            <p:nvPr/>
          </p:nvGrpSpPr>
          <p:grpSpPr>
            <a:xfrm>
              <a:off x="2480506" y="5912844"/>
              <a:ext cx="6226039" cy="584775"/>
              <a:chOff x="2480506" y="5912844"/>
              <a:chExt cx="6226039" cy="584775"/>
            </a:xfrm>
          </p:grpSpPr>
          <p:sp>
            <p:nvSpPr>
              <p:cNvPr id="36" name="TextBox 35">
                <a:extLst>
                  <a:ext uri="{FF2B5EF4-FFF2-40B4-BE49-F238E27FC236}">
                    <a16:creationId xmlns:a16="http://schemas.microsoft.com/office/drawing/2014/main" id="{BB871532-6856-4F20-9FC2-E92A07CCA3C0}"/>
                  </a:ext>
                </a:extLst>
              </p:cNvPr>
              <p:cNvSpPr txBox="1"/>
              <p:nvPr/>
            </p:nvSpPr>
            <p:spPr>
              <a:xfrm>
                <a:off x="3567108" y="5912844"/>
                <a:ext cx="1095172" cy="584775"/>
              </a:xfrm>
              <a:prstGeom prst="rect">
                <a:avLst/>
              </a:prstGeom>
              <a:solidFill>
                <a:srgbClr val="FFFF00"/>
              </a:solidFill>
              <a:ln w="19050">
                <a:solidFill>
                  <a:srgbClr val="C00000"/>
                </a:solidFill>
              </a:ln>
            </p:spPr>
            <p:txBody>
              <a:bodyPr wrap="none" rtlCol="0">
                <a:spAutoFit/>
              </a:bodyPr>
              <a:lstStyle/>
              <a:p>
                <a:r>
                  <a:rPr lang="en-US" sz="3200" b="1" dirty="0">
                    <a:latin typeface="Arial" panose="020B0604020202020204" pitchFamily="34" charset="0"/>
                    <a:cs typeface="Arial" panose="020B0604020202020204" pitchFamily="34" charset="0"/>
                  </a:rPr>
                  <a:t>  69  </a:t>
                </a:r>
              </a:p>
            </p:txBody>
          </p:sp>
          <p:sp>
            <p:nvSpPr>
              <p:cNvPr id="37" name="TextBox 36">
                <a:extLst>
                  <a:ext uri="{FF2B5EF4-FFF2-40B4-BE49-F238E27FC236}">
                    <a16:creationId xmlns:a16="http://schemas.microsoft.com/office/drawing/2014/main" id="{B9236098-B143-4F89-978B-0D913CE79FEA}"/>
                  </a:ext>
                </a:extLst>
              </p:cNvPr>
              <p:cNvSpPr txBox="1"/>
              <p:nvPr/>
            </p:nvSpPr>
            <p:spPr>
              <a:xfrm>
                <a:off x="4549254" y="5912844"/>
                <a:ext cx="1095172" cy="584775"/>
              </a:xfrm>
              <a:prstGeom prst="rect">
                <a:avLst/>
              </a:prstGeom>
              <a:solidFill>
                <a:srgbClr val="FFFF00"/>
              </a:solidFill>
              <a:ln w="19050">
                <a:solidFill>
                  <a:srgbClr val="C00000"/>
                </a:solidFill>
              </a:ln>
            </p:spPr>
            <p:txBody>
              <a:bodyPr wrap="none" rtlCol="0">
                <a:spAutoFit/>
              </a:bodyPr>
              <a:lstStyle/>
              <a:p>
                <a:r>
                  <a:rPr lang="en-US" sz="3200" b="1" dirty="0">
                    <a:latin typeface="Arial" panose="020B0604020202020204" pitchFamily="34" charset="0"/>
                    <a:cs typeface="Arial" panose="020B0604020202020204" pitchFamily="34" charset="0"/>
                  </a:rPr>
                  <a:t>  70  </a:t>
                </a:r>
              </a:p>
            </p:txBody>
          </p:sp>
          <p:sp>
            <p:nvSpPr>
              <p:cNvPr id="38" name="TextBox 37">
                <a:extLst>
                  <a:ext uri="{FF2B5EF4-FFF2-40B4-BE49-F238E27FC236}">
                    <a16:creationId xmlns:a16="http://schemas.microsoft.com/office/drawing/2014/main" id="{71AEE87A-49E4-4C3B-B52A-0D860F10C6F6}"/>
                  </a:ext>
                </a:extLst>
              </p:cNvPr>
              <p:cNvSpPr txBox="1"/>
              <p:nvPr/>
            </p:nvSpPr>
            <p:spPr>
              <a:xfrm>
                <a:off x="5531400" y="5912844"/>
                <a:ext cx="1095172" cy="584775"/>
              </a:xfrm>
              <a:prstGeom prst="rect">
                <a:avLst/>
              </a:prstGeom>
              <a:solidFill>
                <a:srgbClr val="FFFF00"/>
              </a:solidFill>
              <a:ln w="19050">
                <a:solidFill>
                  <a:srgbClr val="C00000"/>
                </a:solidFill>
              </a:ln>
            </p:spPr>
            <p:txBody>
              <a:bodyPr wrap="none" rtlCol="0">
                <a:spAutoFit/>
              </a:bodyPr>
              <a:lstStyle/>
              <a:p>
                <a:r>
                  <a:rPr lang="en-US" sz="3200" b="1" dirty="0">
                    <a:latin typeface="Arial" panose="020B0604020202020204" pitchFamily="34" charset="0"/>
                    <a:cs typeface="Arial" panose="020B0604020202020204" pitchFamily="34" charset="0"/>
                  </a:rPr>
                  <a:t>  71  </a:t>
                </a:r>
              </a:p>
            </p:txBody>
          </p:sp>
          <p:sp>
            <p:nvSpPr>
              <p:cNvPr id="39" name="TextBox 38">
                <a:extLst>
                  <a:ext uri="{FF2B5EF4-FFF2-40B4-BE49-F238E27FC236}">
                    <a16:creationId xmlns:a16="http://schemas.microsoft.com/office/drawing/2014/main" id="{147D6E87-9B88-4908-9F98-7BAF3C4CBF67}"/>
                  </a:ext>
                </a:extLst>
              </p:cNvPr>
              <p:cNvSpPr txBox="1"/>
              <p:nvPr/>
            </p:nvSpPr>
            <p:spPr>
              <a:xfrm>
                <a:off x="6513546" y="5912844"/>
                <a:ext cx="1095172" cy="584775"/>
              </a:xfrm>
              <a:prstGeom prst="rect">
                <a:avLst/>
              </a:prstGeom>
              <a:solidFill>
                <a:srgbClr val="FFFF00"/>
              </a:solidFill>
              <a:ln w="19050">
                <a:solidFill>
                  <a:srgbClr val="C00000"/>
                </a:solidFill>
              </a:ln>
            </p:spPr>
            <p:txBody>
              <a:bodyPr wrap="none" rtlCol="0">
                <a:spAutoFit/>
              </a:bodyPr>
              <a:lstStyle/>
              <a:p>
                <a:r>
                  <a:rPr lang="en-US" sz="3200" b="1" dirty="0">
                    <a:latin typeface="Arial" panose="020B0604020202020204" pitchFamily="34" charset="0"/>
                    <a:cs typeface="Arial" panose="020B0604020202020204" pitchFamily="34" charset="0"/>
                  </a:rPr>
                  <a:t>  72  </a:t>
                </a:r>
              </a:p>
            </p:txBody>
          </p:sp>
          <p:sp>
            <p:nvSpPr>
              <p:cNvPr id="43" name="TextBox 42">
                <a:extLst>
                  <a:ext uri="{FF2B5EF4-FFF2-40B4-BE49-F238E27FC236}">
                    <a16:creationId xmlns:a16="http://schemas.microsoft.com/office/drawing/2014/main" id="{EB470251-4710-437E-98A2-BE38FCF2A222}"/>
                  </a:ext>
                </a:extLst>
              </p:cNvPr>
              <p:cNvSpPr txBox="1"/>
              <p:nvPr/>
            </p:nvSpPr>
            <p:spPr>
              <a:xfrm>
                <a:off x="7611373" y="5912844"/>
                <a:ext cx="1095172" cy="584775"/>
              </a:xfrm>
              <a:prstGeom prst="rect">
                <a:avLst/>
              </a:prstGeom>
              <a:solidFill>
                <a:srgbClr val="FFFF00"/>
              </a:solidFill>
              <a:ln w="19050">
                <a:solidFill>
                  <a:srgbClr val="C00000"/>
                </a:solidFill>
              </a:ln>
            </p:spPr>
            <p:txBody>
              <a:bodyPr wrap="none" rtlCol="0">
                <a:spAutoFit/>
              </a:bodyPr>
              <a:lstStyle/>
              <a:p>
                <a:r>
                  <a:rPr lang="en-US" sz="3200" b="1" dirty="0">
                    <a:latin typeface="Arial" panose="020B0604020202020204" pitchFamily="34" charset="0"/>
                    <a:cs typeface="Arial" panose="020B0604020202020204" pitchFamily="34" charset="0"/>
                  </a:rPr>
                  <a:t>  73  </a:t>
                </a:r>
              </a:p>
            </p:txBody>
          </p:sp>
          <p:sp>
            <p:nvSpPr>
              <p:cNvPr id="44" name="TextBox 43">
                <a:extLst>
                  <a:ext uri="{FF2B5EF4-FFF2-40B4-BE49-F238E27FC236}">
                    <a16:creationId xmlns:a16="http://schemas.microsoft.com/office/drawing/2014/main" id="{DC5B92B5-1EE5-40C5-A024-7AD286D3EC0C}"/>
                  </a:ext>
                </a:extLst>
              </p:cNvPr>
              <p:cNvSpPr txBox="1"/>
              <p:nvPr/>
            </p:nvSpPr>
            <p:spPr>
              <a:xfrm>
                <a:off x="2480506" y="5912844"/>
                <a:ext cx="1095172" cy="584775"/>
              </a:xfrm>
              <a:prstGeom prst="rect">
                <a:avLst/>
              </a:prstGeom>
              <a:solidFill>
                <a:srgbClr val="FFFF00"/>
              </a:solidFill>
              <a:ln w="19050">
                <a:solidFill>
                  <a:srgbClr val="C00000"/>
                </a:solidFill>
              </a:ln>
            </p:spPr>
            <p:txBody>
              <a:bodyPr wrap="none" rtlCol="0">
                <a:spAutoFit/>
              </a:bodyPr>
              <a:lstStyle/>
              <a:p>
                <a:r>
                  <a:rPr lang="en-US" sz="3200" b="1" dirty="0">
                    <a:latin typeface="Arial" panose="020B0604020202020204" pitchFamily="34" charset="0"/>
                    <a:cs typeface="Arial" panose="020B0604020202020204" pitchFamily="34" charset="0"/>
                  </a:rPr>
                  <a:t>  68  </a:t>
                </a:r>
              </a:p>
            </p:txBody>
          </p:sp>
        </p:grpSp>
      </p:grpSp>
    </p:spTree>
    <p:extLst>
      <p:ext uri="{BB962C8B-B14F-4D97-AF65-F5344CB8AC3E}">
        <p14:creationId xmlns:p14="http://schemas.microsoft.com/office/powerpoint/2010/main" val="3356074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fade">
                                      <p:cBhvr>
                                        <p:cTn id="20"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16</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11:  Measure The Temple</a:t>
            </a:r>
          </a:p>
        </p:txBody>
      </p:sp>
      <p:sp>
        <p:nvSpPr>
          <p:cNvPr id="4" name="TextBox 3">
            <a:extLst>
              <a:ext uri="{FF2B5EF4-FFF2-40B4-BE49-F238E27FC236}">
                <a16:creationId xmlns:a16="http://schemas.microsoft.com/office/drawing/2014/main" id="{CD4A76B9-40B9-5986-B1AA-7F3E200F9BAE}"/>
              </a:ext>
            </a:extLst>
          </p:cNvPr>
          <p:cNvSpPr txBox="1"/>
          <p:nvPr/>
        </p:nvSpPr>
        <p:spPr>
          <a:xfrm>
            <a:off x="1012982" y="622624"/>
            <a:ext cx="10238113" cy="4401205"/>
          </a:xfrm>
          <a:prstGeom prst="rect">
            <a:avLst/>
          </a:prstGeom>
          <a:noFill/>
        </p:spPr>
        <p:txBody>
          <a:bodyPr wrap="square" rtlCol="0">
            <a:spAutoFit/>
          </a:bodyPr>
          <a:lstStyle/>
          <a:p>
            <a:pPr algn="ctr"/>
            <a:r>
              <a:rPr lang="en-US" sz="2800" b="1" u="sng" dirty="0">
                <a:latin typeface="Arial" panose="020B0604020202020204" pitchFamily="34" charset="0"/>
                <a:ea typeface="Calibri" pitchFamily="34" charset="0"/>
                <a:cs typeface="Arial" pitchFamily="34" charset="0"/>
              </a:rPr>
              <a:t>What does “measure the temple” mean?</a:t>
            </a:r>
          </a:p>
          <a:p>
            <a:pPr marL="514350" indent="-514350">
              <a:buFont typeface="Arial" panose="020B0604020202020204" pitchFamily="34" charset="0"/>
              <a:buChar char="•"/>
            </a:pPr>
            <a:endParaRPr lang="en-US" sz="2800" b="1" dirty="0">
              <a:latin typeface="Arial" panose="020B0604020202020204" pitchFamily="34" charset="0"/>
              <a:ea typeface="Calibri" pitchFamily="34" charset="0"/>
              <a:cs typeface="Arial" pitchFamily="34" charset="0"/>
            </a:endParaRPr>
          </a:p>
          <a:p>
            <a:pPr marL="514350" indent="-514350">
              <a:buFont typeface="Arial" panose="020B0604020202020204" pitchFamily="34" charset="0"/>
              <a:buChar char="•"/>
            </a:pPr>
            <a:r>
              <a:rPr lang="en-US" sz="2800" b="1" dirty="0">
                <a:latin typeface="Arial" panose="020B0604020202020204" pitchFamily="34" charset="0"/>
                <a:ea typeface="Calibri" pitchFamily="34" charset="0"/>
                <a:cs typeface="Arial" pitchFamily="34" charset="0"/>
              </a:rPr>
              <a:t>Measuring is symbolic of:</a:t>
            </a:r>
          </a:p>
          <a:p>
            <a:pPr marL="971550" lvl="1" indent="-514350">
              <a:buFont typeface="Courier New" panose="02070309020205020404" pitchFamily="49" charset="0"/>
              <a:buChar char="o"/>
            </a:pPr>
            <a:r>
              <a:rPr lang="en-US" sz="2800" b="1" dirty="0">
                <a:latin typeface="Arial" panose="020B0604020202020204" pitchFamily="34" charset="0"/>
                <a:ea typeface="Calibri" pitchFamily="34" charset="0"/>
                <a:cs typeface="Arial" pitchFamily="34" charset="0"/>
              </a:rPr>
              <a:t>God knows and can identify </a:t>
            </a:r>
          </a:p>
          <a:p>
            <a:pPr marL="1428750" lvl="2" indent="-514350">
              <a:buFont typeface="Wingdings" panose="05000000000000000000" pitchFamily="2" charset="2"/>
              <a:buChar char="Ø"/>
            </a:pPr>
            <a:r>
              <a:rPr lang="en-US" sz="2800" b="1" dirty="0">
                <a:latin typeface="Arial" panose="020B0604020202020204" pitchFamily="34" charset="0"/>
                <a:ea typeface="Calibri" pitchFamily="34" charset="0"/>
                <a:cs typeface="Arial" pitchFamily="34" charset="0"/>
              </a:rPr>
              <a:t>His people</a:t>
            </a:r>
          </a:p>
          <a:p>
            <a:pPr marL="1428750" lvl="2" indent="-514350">
              <a:buFont typeface="Wingdings" panose="05000000000000000000" pitchFamily="2" charset="2"/>
              <a:buChar char="Ø"/>
            </a:pPr>
            <a:r>
              <a:rPr lang="en-US" sz="2800" b="1" dirty="0">
                <a:latin typeface="Arial" panose="020B0604020202020204" pitchFamily="34" charset="0"/>
                <a:ea typeface="Calibri" pitchFamily="34" charset="0"/>
                <a:cs typeface="Arial" pitchFamily="34" charset="0"/>
              </a:rPr>
              <a:t>Evil</a:t>
            </a:r>
          </a:p>
          <a:p>
            <a:pPr marL="971550" lvl="1" indent="-514350">
              <a:buFont typeface="Courier New" panose="02070309020205020404" pitchFamily="49" charset="0"/>
              <a:buChar char="o"/>
            </a:pPr>
            <a:endParaRPr lang="en-US" sz="2800" b="1" dirty="0">
              <a:latin typeface="Arial" panose="020B0604020202020204" pitchFamily="34" charset="0"/>
              <a:ea typeface="Calibri" pitchFamily="34" charset="0"/>
              <a:cs typeface="Arial" pitchFamily="34" charset="0"/>
            </a:endParaRPr>
          </a:p>
          <a:p>
            <a:pPr marL="457200" indent="-457200">
              <a:buFont typeface="Arial" panose="020B0604020202020204" pitchFamily="34" charset="0"/>
              <a:buChar char="•"/>
            </a:pPr>
            <a:r>
              <a:rPr lang="en-US" sz="2800" b="1" dirty="0">
                <a:latin typeface="Arial" panose="020B0604020202020204" pitchFamily="34" charset="0"/>
                <a:ea typeface="Calibri" pitchFamily="34" charset="0"/>
                <a:cs typeface="Arial" pitchFamily="34" charset="0"/>
              </a:rPr>
              <a:t>“Tread under foot” demonstrates evil’s hatred of God</a:t>
            </a:r>
          </a:p>
          <a:p>
            <a:endParaRPr lang="en-US" sz="2800" b="1" dirty="0">
              <a:latin typeface="Arial" panose="020B0604020202020204" pitchFamily="34" charset="0"/>
              <a:ea typeface="Calibri" pitchFamily="34" charset="0"/>
              <a:cs typeface="Arial" pitchFamily="34" charset="0"/>
            </a:endParaRPr>
          </a:p>
          <a:p>
            <a:pPr marL="514350" indent="-514350">
              <a:buFont typeface="Arial" panose="020B0604020202020204" pitchFamily="34" charset="0"/>
              <a:buChar char="•"/>
            </a:pPr>
            <a:r>
              <a:rPr lang="en-US" sz="2800" b="1" dirty="0">
                <a:latin typeface="Arial" panose="020B0604020202020204" pitchFamily="34" charset="0"/>
                <a:ea typeface="Calibri" pitchFamily="34" charset="0"/>
                <a:cs typeface="Arial" pitchFamily="34" charset="0"/>
              </a:rPr>
              <a:t>Setting of Revelation is after temple destroyed (Ch. 17)</a:t>
            </a:r>
          </a:p>
        </p:txBody>
      </p:sp>
    </p:spTree>
    <p:extLst>
      <p:ext uri="{BB962C8B-B14F-4D97-AF65-F5344CB8AC3E}">
        <p14:creationId xmlns:p14="http://schemas.microsoft.com/office/powerpoint/2010/main" val="126719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17</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11:2</a:t>
            </a:r>
          </a:p>
        </p:txBody>
      </p:sp>
      <p:sp>
        <p:nvSpPr>
          <p:cNvPr id="4" name="TextBox 3">
            <a:extLst>
              <a:ext uri="{FF2B5EF4-FFF2-40B4-BE49-F238E27FC236}">
                <a16:creationId xmlns:a16="http://schemas.microsoft.com/office/drawing/2014/main" id="{5256C115-1950-7207-4820-7FBF6D1AA9B0}"/>
              </a:ext>
            </a:extLst>
          </p:cNvPr>
          <p:cNvSpPr txBox="1"/>
          <p:nvPr/>
        </p:nvSpPr>
        <p:spPr>
          <a:xfrm>
            <a:off x="0" y="625857"/>
            <a:ext cx="12198946" cy="1384995"/>
          </a:xfrm>
          <a:prstGeom prst="rect">
            <a:avLst/>
          </a:prstGeom>
          <a:solidFill>
            <a:srgbClr val="FFFF00"/>
          </a:solidFill>
          <a:ln>
            <a:solidFill>
              <a:schemeClr val="tx1"/>
            </a:solidFill>
          </a:ln>
        </p:spPr>
        <p:txBody>
          <a:bodyPr wrap="square">
            <a:spAutoFit/>
          </a:bodyPr>
          <a:lstStyle/>
          <a:p>
            <a:pPr algn="just"/>
            <a:r>
              <a:rPr lang="en-US" sz="2800" b="1" i="1" baseline="30000" dirty="0">
                <a:solidFill>
                  <a:srgbClr val="C00000"/>
                </a:solidFill>
                <a:latin typeface="Arial" panose="020B0604020202020204" pitchFamily="34" charset="0"/>
                <a:cs typeface="Arial" panose="020B0604020202020204" pitchFamily="34" charset="0"/>
              </a:rPr>
              <a:t>2</a:t>
            </a:r>
            <a:r>
              <a:rPr lang="en-US" sz="2800" b="1" i="1" baseline="30000" dirty="0">
                <a:latin typeface="Arial" panose="020B0604020202020204" pitchFamily="34" charset="0"/>
                <a:cs typeface="Arial" panose="020B0604020202020204" pitchFamily="34" charset="0"/>
              </a:rPr>
              <a:t> </a:t>
            </a:r>
            <a:r>
              <a:rPr lang="en-US" sz="2800" b="1" i="1" dirty="0">
                <a:latin typeface="Arial" panose="020B0604020202020204" pitchFamily="34" charset="0"/>
                <a:cs typeface="Arial" panose="020B0604020202020204" pitchFamily="34" charset="0"/>
              </a:rPr>
              <a:t>But the court which is without the temple leave out, and measure it not; for it is given unto the Gentiles: and the holy city shall they tread [trample] under </a:t>
            </a:r>
            <a:r>
              <a:rPr lang="en-US" sz="2800" b="1" i="1" dirty="0">
                <a:solidFill>
                  <a:srgbClr val="C00000"/>
                </a:solidFill>
                <a:latin typeface="Arial" panose="020B0604020202020204" pitchFamily="34" charset="0"/>
                <a:cs typeface="Arial" panose="020B0604020202020204" pitchFamily="34" charset="0"/>
              </a:rPr>
              <a:t>foot forty and two months</a:t>
            </a:r>
            <a:r>
              <a:rPr lang="en-US" sz="2800" b="1" i="1" dirty="0">
                <a:latin typeface="Arial" panose="020B0604020202020204" pitchFamily="34" charset="0"/>
                <a:cs typeface="Arial" panose="020B0604020202020204" pitchFamily="34" charset="0"/>
              </a:rPr>
              <a:t>.</a:t>
            </a:r>
          </a:p>
        </p:txBody>
      </p:sp>
      <p:sp>
        <p:nvSpPr>
          <p:cNvPr id="7" name="TextBox 6">
            <a:extLst>
              <a:ext uri="{FF2B5EF4-FFF2-40B4-BE49-F238E27FC236}">
                <a16:creationId xmlns:a16="http://schemas.microsoft.com/office/drawing/2014/main" id="{CC803601-E13E-4AC7-8FF7-A7D5E2DEB9E7}"/>
              </a:ext>
            </a:extLst>
          </p:cNvPr>
          <p:cNvSpPr txBox="1"/>
          <p:nvPr/>
        </p:nvSpPr>
        <p:spPr>
          <a:xfrm>
            <a:off x="8829" y="2147601"/>
            <a:ext cx="6369394" cy="1938992"/>
          </a:xfrm>
          <a:prstGeom prst="rect">
            <a:avLst/>
          </a:prstGeom>
          <a:noFill/>
        </p:spPr>
        <p:txBody>
          <a:bodyPr wrap="square" rtlCol="0">
            <a:spAutoFit/>
          </a:bodyPr>
          <a:lstStyle/>
          <a:p>
            <a:pPr marL="457200" indent="-457200">
              <a:buFont typeface="Arial" panose="020B0604020202020204" pitchFamily="34" charset="0"/>
              <a:buChar char="•"/>
            </a:pPr>
            <a:r>
              <a:rPr lang="en-US" sz="2400" b="1" dirty="0">
                <a:latin typeface="Arial" panose="020B0604020202020204" pitchFamily="34" charset="0"/>
                <a:cs typeface="Arial" panose="020B0604020202020204" pitchFamily="34" charset="0"/>
              </a:rPr>
              <a:t>42 months</a:t>
            </a:r>
            <a:endParaRPr lang="en-US" sz="2400" b="1" dirty="0">
              <a:solidFill>
                <a:srgbClr val="C00000"/>
              </a:solidFill>
              <a:latin typeface="Arial" panose="020B0604020202020204" pitchFamily="34" charset="0"/>
              <a:cs typeface="Arial" panose="020B0604020202020204" pitchFamily="34" charset="0"/>
            </a:endParaRPr>
          </a:p>
          <a:p>
            <a:pPr marL="914400" lvl="1" indent="-457200">
              <a:buFont typeface="Courier New" panose="02070309020205020404" pitchFamily="49" charset="0"/>
              <a:buChar char="o"/>
            </a:pPr>
            <a:r>
              <a:rPr lang="en-US" sz="2400" b="1" dirty="0">
                <a:latin typeface="Arial" panose="020B0604020202020204" pitchFamily="34" charset="0"/>
                <a:cs typeface="Arial" panose="020B0604020202020204" pitchFamily="34" charset="0"/>
              </a:rPr>
              <a:t>3 ½ years </a:t>
            </a:r>
          </a:p>
          <a:p>
            <a:pPr marL="914400" lvl="1" indent="-457200">
              <a:buFont typeface="Courier New" panose="02070309020205020404" pitchFamily="49" charset="0"/>
              <a:buChar char="o"/>
            </a:pPr>
            <a:r>
              <a:rPr lang="en-US" sz="2400" b="1" dirty="0">
                <a:latin typeface="Arial" panose="020B0604020202020204" pitchFamily="34" charset="0"/>
                <a:cs typeface="Arial" panose="020B0604020202020204" pitchFamily="34" charset="0"/>
              </a:rPr>
              <a:t>42 months</a:t>
            </a:r>
          </a:p>
          <a:p>
            <a:pPr marL="914400" lvl="1" indent="-457200">
              <a:buFont typeface="Courier New" panose="02070309020205020404" pitchFamily="49" charset="0"/>
              <a:buChar char="o"/>
            </a:pPr>
            <a:r>
              <a:rPr lang="en-US" sz="2400" b="1" dirty="0">
                <a:latin typeface="Arial" panose="020B0604020202020204" pitchFamily="34" charset="0"/>
                <a:cs typeface="Arial" panose="020B0604020202020204" pitchFamily="34" charset="0"/>
              </a:rPr>
              <a:t>1,260 days</a:t>
            </a:r>
          </a:p>
          <a:p>
            <a:pPr marL="914400" lvl="1" indent="-457200">
              <a:buFont typeface="Courier New" panose="02070309020205020404" pitchFamily="49" charset="0"/>
              <a:buChar char="o"/>
            </a:pPr>
            <a:r>
              <a:rPr lang="en-US" sz="2400" b="1" dirty="0">
                <a:latin typeface="Arial" panose="020B0604020202020204" pitchFamily="34" charset="0"/>
                <a:cs typeface="Arial" panose="020B0604020202020204" pitchFamily="34" charset="0"/>
              </a:rPr>
              <a:t>Time, times, and a half time (Ch. 12)</a:t>
            </a:r>
          </a:p>
        </p:txBody>
      </p:sp>
      <p:sp>
        <p:nvSpPr>
          <p:cNvPr id="6" name="TextBox 5">
            <a:extLst>
              <a:ext uri="{FF2B5EF4-FFF2-40B4-BE49-F238E27FC236}">
                <a16:creationId xmlns:a16="http://schemas.microsoft.com/office/drawing/2014/main" id="{461B3BB3-5CEC-4CF4-9235-ED862A67A061}"/>
              </a:ext>
            </a:extLst>
          </p:cNvPr>
          <p:cNvSpPr txBox="1"/>
          <p:nvPr/>
        </p:nvSpPr>
        <p:spPr>
          <a:xfrm>
            <a:off x="-8178" y="4395981"/>
            <a:ext cx="12198945" cy="2354491"/>
          </a:xfrm>
          <a:prstGeom prst="rect">
            <a:avLst/>
          </a:prstGeom>
          <a:solidFill>
            <a:schemeClr val="bg1">
              <a:lumMod val="95000"/>
            </a:schemeClr>
          </a:solidFill>
          <a:ln>
            <a:solidFill>
              <a:schemeClr val="tx1"/>
            </a:solidFill>
          </a:ln>
        </p:spPr>
        <p:txBody>
          <a:bodyPr wrap="square" rtlCol="0">
            <a:spAutoFit/>
          </a:bodyPr>
          <a:lstStyle/>
          <a:p>
            <a:pPr marR="0" lvl="0" algn="just">
              <a:spcBef>
                <a:spcPts val="0"/>
              </a:spcBef>
              <a:spcAft>
                <a:spcPts val="0"/>
              </a:spcAft>
            </a:pPr>
            <a:r>
              <a:rPr lang="en-US" sz="2400" b="1" dirty="0">
                <a:effectLst/>
                <a:latin typeface="Arial" panose="020B0604020202020204" pitchFamily="34" charset="0"/>
                <a:ea typeface="Calibri" panose="020F0502020204030204" pitchFamily="34" charset="0"/>
                <a:cs typeface="Arial" panose="020B0604020202020204" pitchFamily="34" charset="0"/>
              </a:rPr>
              <a:t>In A.D. 66, Gessius Florus, Roman ruler in Judea, sent troops into Jerusalem.  They killed 3,600 citizens.  This started a rebellion by Jewish zealots against Rome.  Fight ended with destruction of Jerusalem in A.D. 70.  Rome’s invasion of Judea was nearly exactly 3 ½ years.</a:t>
            </a:r>
          </a:p>
          <a:p>
            <a:pPr marR="0" lvl="0" algn="just">
              <a:spcBef>
                <a:spcPts val="0"/>
              </a:spcBef>
              <a:spcAft>
                <a:spcPts val="0"/>
              </a:spcAft>
            </a:pPr>
            <a:endParaRPr lang="en-US" sz="1100" b="1" dirty="0">
              <a:effectLst/>
              <a:latin typeface="Arial" panose="020B0604020202020204" pitchFamily="34" charset="0"/>
              <a:ea typeface="Calibri" panose="020F0502020204030204" pitchFamily="34" charset="0"/>
              <a:cs typeface="Arial" panose="020B0604020202020204" pitchFamily="34" charset="0"/>
            </a:endParaRPr>
          </a:p>
          <a:p>
            <a:pPr algn="r">
              <a:buClr>
                <a:schemeClr val="tx1"/>
              </a:buClr>
            </a:pPr>
            <a:r>
              <a:rPr lang="en-US" sz="2000" b="1" dirty="0">
                <a:latin typeface="Arial" panose="020B0604020202020204" pitchFamily="34" charset="0"/>
                <a:cs typeface="Arial" panose="020B0604020202020204" pitchFamily="34" charset="0"/>
              </a:rPr>
              <a:t>- https://www.britannica.com/biography/Herod-Agrippa-II#ref244615</a:t>
            </a:r>
          </a:p>
          <a:p>
            <a:pPr algn="r">
              <a:buClr>
                <a:schemeClr val="tx1"/>
              </a:buClr>
            </a:pPr>
            <a:r>
              <a:rPr lang="en-US" sz="2000" b="1" dirty="0">
                <a:latin typeface="Arial" panose="020B0604020202020204" pitchFamily="34" charset="0"/>
                <a:cs typeface="Arial" panose="020B0604020202020204" pitchFamily="34" charset="0"/>
              </a:rPr>
              <a:t>- https://www.jewishencyclopedia.com/articles/6200-florus-gessius</a:t>
            </a:r>
          </a:p>
        </p:txBody>
      </p:sp>
      <p:sp>
        <p:nvSpPr>
          <p:cNvPr id="10" name="TextBox 9">
            <a:extLst>
              <a:ext uri="{FF2B5EF4-FFF2-40B4-BE49-F238E27FC236}">
                <a16:creationId xmlns:a16="http://schemas.microsoft.com/office/drawing/2014/main" id="{6BCB55DC-A15D-45C5-9878-4763506FDAE0}"/>
              </a:ext>
            </a:extLst>
          </p:cNvPr>
          <p:cNvSpPr txBox="1"/>
          <p:nvPr/>
        </p:nvSpPr>
        <p:spPr>
          <a:xfrm>
            <a:off x="5784962" y="2147601"/>
            <a:ext cx="6369394" cy="1200329"/>
          </a:xfrm>
          <a:prstGeom prst="rect">
            <a:avLst/>
          </a:prstGeom>
          <a:noFill/>
        </p:spPr>
        <p:txBody>
          <a:bodyPr wrap="square" rtlCol="0">
            <a:spAutoFit/>
          </a:bodyPr>
          <a:lstStyle/>
          <a:p>
            <a:pPr marL="457200" indent="-457200">
              <a:buFont typeface="Arial" panose="020B0604020202020204" pitchFamily="34" charset="0"/>
              <a:buChar char="•"/>
            </a:pPr>
            <a:r>
              <a:rPr lang="en-US" sz="2400" b="1" dirty="0">
                <a:latin typeface="Arial" panose="020B0604020202020204" pitchFamily="34" charset="0"/>
                <a:cs typeface="Arial" panose="020B0604020202020204" pitchFamily="34" charset="0"/>
              </a:rPr>
              <a:t>Daniel &amp; Revelation</a:t>
            </a:r>
          </a:p>
          <a:p>
            <a:pPr marL="914400" lvl="1" indent="-457200">
              <a:buFont typeface="Courier New" panose="02070309020205020404" pitchFamily="49" charset="0"/>
              <a:buChar char="o"/>
            </a:pPr>
            <a:r>
              <a:rPr lang="en-US" sz="2400" b="1" dirty="0">
                <a:latin typeface="Arial" panose="020B0604020202020204" pitchFamily="34" charset="0"/>
                <a:cs typeface="Arial" panose="020B0604020202020204" pitchFamily="34" charset="0"/>
              </a:rPr>
              <a:t>Context = unstable period of time</a:t>
            </a:r>
          </a:p>
          <a:p>
            <a:pPr marL="914400" lvl="1" indent="-457200">
              <a:buFont typeface="Courier New" panose="02070309020205020404" pitchFamily="49" charset="0"/>
              <a:buChar char="o"/>
            </a:pPr>
            <a:r>
              <a:rPr lang="en-US" sz="2400" b="1" dirty="0">
                <a:latin typeface="Arial" panose="020B0604020202020204" pitchFamily="34" charset="0"/>
                <a:cs typeface="Arial" panose="020B0604020202020204" pitchFamily="34" charset="0"/>
              </a:rPr>
              <a:t>Indicates persecution or slavery</a:t>
            </a:r>
          </a:p>
        </p:txBody>
      </p:sp>
    </p:spTree>
    <p:extLst>
      <p:ext uri="{BB962C8B-B14F-4D97-AF65-F5344CB8AC3E}">
        <p14:creationId xmlns:p14="http://schemas.microsoft.com/office/powerpoint/2010/main" val="587523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animBg="1"/>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18</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11:  Two Witnesses</a:t>
            </a:r>
          </a:p>
          <a:p>
            <a:pPr algn="ct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6AFD5FD-D7CD-53EE-CDFA-CAB4869293F0}"/>
              </a:ext>
            </a:extLst>
          </p:cNvPr>
          <p:cNvSpPr txBox="1"/>
          <p:nvPr/>
        </p:nvSpPr>
        <p:spPr>
          <a:xfrm>
            <a:off x="1706868" y="597455"/>
            <a:ext cx="8987635" cy="6217087"/>
          </a:xfrm>
          <a:prstGeom prst="rect">
            <a:avLst/>
          </a:prstGeom>
          <a:noFill/>
        </p:spPr>
        <p:txBody>
          <a:bodyPr wrap="square" rtlCol="0">
            <a:spAutoFit/>
          </a:bodyPr>
          <a:lstStyle/>
          <a:p>
            <a:r>
              <a:rPr lang="en-US" sz="2800" b="1" u="sng" dirty="0">
                <a:latin typeface="Arial" panose="020B0604020202020204" pitchFamily="34" charset="0"/>
                <a:ea typeface="Calibri" pitchFamily="34" charset="0"/>
                <a:cs typeface="Arial" pitchFamily="34" charset="0"/>
              </a:rPr>
              <a:t>2 Witnesses represent O.T. prophets</a:t>
            </a:r>
          </a:p>
          <a:p>
            <a:pPr marL="457200" indent="-457200">
              <a:buFont typeface="Arial" panose="020B0604020202020204" pitchFamily="34" charset="0"/>
              <a:buChar char="•"/>
            </a:pPr>
            <a:r>
              <a:rPr lang="en-US" sz="2800" b="1" dirty="0">
                <a:latin typeface="Arial" panose="020B0604020202020204" pitchFamily="34" charset="0"/>
                <a:ea typeface="Calibri" pitchFamily="34" charset="0"/>
                <a:cs typeface="Arial" pitchFamily="34" charset="0"/>
              </a:rPr>
              <a:t>Based upon list of characteristics of 2 witnesses</a:t>
            </a:r>
          </a:p>
          <a:p>
            <a:pPr marL="457200" indent="-457200">
              <a:buFont typeface="Arial" panose="020B0604020202020204" pitchFamily="34" charset="0"/>
              <a:buChar char="•"/>
            </a:pPr>
            <a:r>
              <a:rPr lang="en-US" sz="2800" b="1" dirty="0">
                <a:latin typeface="Arial" panose="020B0604020202020204" pitchFamily="34" charset="0"/>
                <a:ea typeface="Calibri" pitchFamily="34" charset="0"/>
                <a:cs typeface="Arial" pitchFamily="34" charset="0"/>
              </a:rPr>
              <a:t>Called “prophets”</a:t>
            </a:r>
            <a:endParaRPr lang="en-US" sz="2600" b="1" dirty="0">
              <a:latin typeface="Arial" panose="020B0604020202020204" pitchFamily="34" charset="0"/>
              <a:ea typeface="Calibri" pitchFamily="34" charset="0"/>
              <a:cs typeface="Arial" pitchFamily="34" charset="0"/>
            </a:endParaRPr>
          </a:p>
          <a:p>
            <a:pPr marL="514350" indent="-514350">
              <a:buFont typeface="Arial" panose="020B0604020202020204" pitchFamily="34" charset="0"/>
              <a:buChar char="•"/>
            </a:pPr>
            <a:endParaRPr lang="en-US" sz="2800" b="1" dirty="0">
              <a:latin typeface="Arial" panose="020B0604020202020204" pitchFamily="34" charset="0"/>
              <a:ea typeface="Calibri" pitchFamily="34" charset="0"/>
              <a:cs typeface="Arial" pitchFamily="34" charset="0"/>
            </a:endParaRPr>
          </a:p>
          <a:p>
            <a:r>
              <a:rPr lang="en-US" sz="2800" b="1" u="sng" dirty="0">
                <a:latin typeface="Arial" panose="020B0604020202020204" pitchFamily="34" charset="0"/>
                <a:ea typeface="Calibri" pitchFamily="34" charset="0"/>
                <a:cs typeface="Arial" pitchFamily="34" charset="0"/>
              </a:rPr>
              <a:t>Characteristics of power</a:t>
            </a:r>
          </a:p>
          <a:p>
            <a:pPr marL="514350" indent="-514350">
              <a:buFont typeface="Arial" panose="020B0604020202020204" pitchFamily="34" charset="0"/>
              <a:buChar char="•"/>
            </a:pPr>
            <a:r>
              <a:rPr lang="en-US" sz="2600" b="1" dirty="0">
                <a:latin typeface="Arial" panose="020B0604020202020204" pitchFamily="34" charset="0"/>
                <a:ea typeface="Calibri" pitchFamily="34" charset="0"/>
                <a:cs typeface="Arial" pitchFamily="34" charset="0"/>
              </a:rPr>
              <a:t>Devour their enemies with fire</a:t>
            </a:r>
          </a:p>
          <a:p>
            <a:pPr marL="514350" indent="-514350">
              <a:buFont typeface="Arial" panose="020B0604020202020204" pitchFamily="34" charset="0"/>
              <a:buChar char="•"/>
            </a:pPr>
            <a:r>
              <a:rPr lang="en-US" sz="2600" b="1" dirty="0">
                <a:latin typeface="Arial" panose="020B0604020202020204" pitchFamily="34" charset="0"/>
                <a:ea typeface="Calibri" pitchFamily="34" charset="0"/>
                <a:cs typeface="Arial" pitchFamily="34" charset="0"/>
              </a:rPr>
              <a:t>Shut off rain from heaven</a:t>
            </a:r>
          </a:p>
          <a:p>
            <a:pPr marL="514350" indent="-514350">
              <a:buFont typeface="Arial" panose="020B0604020202020204" pitchFamily="34" charset="0"/>
              <a:buChar char="•"/>
            </a:pPr>
            <a:r>
              <a:rPr lang="en-US" sz="2600" b="1" dirty="0">
                <a:latin typeface="Arial" panose="020B0604020202020204" pitchFamily="34" charset="0"/>
                <a:ea typeface="Calibri" pitchFamily="34" charset="0"/>
                <a:cs typeface="Arial" pitchFamily="34" charset="0"/>
              </a:rPr>
              <a:t>Privilege to ascend to heaven</a:t>
            </a:r>
          </a:p>
          <a:p>
            <a:pPr marL="514350" indent="-514350">
              <a:buFont typeface="Arial" panose="020B0604020202020204" pitchFamily="34" charset="0"/>
              <a:buChar char="•"/>
            </a:pPr>
            <a:r>
              <a:rPr lang="en-US" sz="2600" b="1" dirty="0">
                <a:latin typeface="Arial" panose="020B0604020202020204" pitchFamily="34" charset="0"/>
                <a:ea typeface="Calibri" pitchFamily="34" charset="0"/>
                <a:cs typeface="Arial" pitchFamily="34" charset="0"/>
              </a:rPr>
              <a:t>Turn water to blood</a:t>
            </a:r>
          </a:p>
          <a:p>
            <a:pPr marL="514350" indent="-514350">
              <a:buFont typeface="Arial" panose="020B0604020202020204" pitchFamily="34" charset="0"/>
              <a:buChar char="•"/>
            </a:pPr>
            <a:r>
              <a:rPr lang="en-US" sz="2600" b="1" dirty="0">
                <a:latin typeface="Arial" panose="020B0604020202020204" pitchFamily="34" charset="0"/>
                <a:ea typeface="Calibri" pitchFamily="34" charset="0"/>
                <a:cs typeface="Arial" pitchFamily="34" charset="0"/>
              </a:rPr>
              <a:t>Smite the earth with plagues</a:t>
            </a:r>
          </a:p>
          <a:p>
            <a:pPr marL="514350" indent="-514350">
              <a:buFont typeface="Arial" panose="020B0604020202020204" pitchFamily="34" charset="0"/>
              <a:buChar char="•"/>
            </a:pPr>
            <a:endParaRPr lang="en-US" sz="2600" b="1" dirty="0">
              <a:latin typeface="Arial" panose="020B0604020202020204" pitchFamily="34" charset="0"/>
              <a:ea typeface="Calibri" pitchFamily="34" charset="0"/>
              <a:cs typeface="Arial" pitchFamily="34" charset="0"/>
            </a:endParaRPr>
          </a:p>
          <a:p>
            <a:r>
              <a:rPr lang="en-US" sz="2600" b="1" u="sng" dirty="0">
                <a:latin typeface="Arial" panose="020B0604020202020204" pitchFamily="34" charset="0"/>
                <a:ea typeface="Calibri" pitchFamily="34" charset="0"/>
                <a:cs typeface="Arial" pitchFamily="34" charset="0"/>
              </a:rPr>
              <a:t>Prophets were disrespected, dishonored, murdered</a:t>
            </a:r>
          </a:p>
          <a:p>
            <a:pPr marL="514350" indent="-514350">
              <a:buFont typeface="Arial" panose="020B0604020202020204" pitchFamily="34" charset="0"/>
              <a:buChar char="•"/>
            </a:pPr>
            <a:r>
              <a:rPr lang="en-US" sz="2600" b="1" dirty="0">
                <a:latin typeface="Arial" panose="020B0604020202020204" pitchFamily="34" charset="0"/>
                <a:ea typeface="Calibri" pitchFamily="34" charset="0"/>
                <a:cs typeface="Arial" pitchFamily="34" charset="0"/>
              </a:rPr>
              <a:t>Their teaching “tormented” the earth</a:t>
            </a:r>
          </a:p>
          <a:p>
            <a:pPr marL="514350" indent="-514350">
              <a:buFont typeface="Arial" panose="020B0604020202020204" pitchFamily="34" charset="0"/>
              <a:buChar char="•"/>
            </a:pPr>
            <a:r>
              <a:rPr lang="en-US" sz="2600" b="1" dirty="0">
                <a:latin typeface="Arial" panose="020B0604020202020204" pitchFamily="34" charset="0"/>
                <a:ea typeface="Calibri" pitchFamily="34" charset="0"/>
                <a:cs typeface="Arial" pitchFamily="34" charset="0"/>
              </a:rPr>
              <a:t>Evil celebrated the end of their ministries</a:t>
            </a:r>
          </a:p>
          <a:p>
            <a:pPr marL="514350" indent="-514350">
              <a:buFont typeface="Arial" panose="020B0604020202020204" pitchFamily="34" charset="0"/>
              <a:buChar char="•"/>
            </a:pPr>
            <a:r>
              <a:rPr lang="en-US" sz="2600" b="1" dirty="0">
                <a:latin typeface="Arial" panose="020B0604020202020204" pitchFamily="34" charset="0"/>
                <a:ea typeface="Calibri" pitchFamily="34" charset="0"/>
                <a:cs typeface="Arial" pitchFamily="34" charset="0"/>
              </a:rPr>
              <a:t>Did not bury their bodies – ultimate insult in OT</a:t>
            </a:r>
          </a:p>
        </p:txBody>
      </p:sp>
      <p:sp>
        <p:nvSpPr>
          <p:cNvPr id="7" name="TextBox 6">
            <a:extLst>
              <a:ext uri="{FF2B5EF4-FFF2-40B4-BE49-F238E27FC236}">
                <a16:creationId xmlns:a16="http://schemas.microsoft.com/office/drawing/2014/main" id="{6A286929-C3AE-4315-A3C8-2623B7BB3BE5}"/>
              </a:ext>
            </a:extLst>
          </p:cNvPr>
          <p:cNvSpPr txBox="1"/>
          <p:nvPr/>
        </p:nvSpPr>
        <p:spPr>
          <a:xfrm>
            <a:off x="7057415" y="2727503"/>
            <a:ext cx="2674410" cy="2092881"/>
          </a:xfrm>
          <a:prstGeom prst="rect">
            <a:avLst/>
          </a:prstGeom>
          <a:noFill/>
        </p:spPr>
        <p:txBody>
          <a:bodyPr wrap="square" rtlCol="0">
            <a:spAutoFit/>
          </a:bodyPr>
          <a:lstStyle/>
          <a:p>
            <a:r>
              <a:rPr lang="en-US" sz="2600" b="1" dirty="0">
                <a:solidFill>
                  <a:srgbClr val="C00000"/>
                </a:solidFill>
                <a:latin typeface="Arial" panose="020B0604020202020204" pitchFamily="34" charset="0"/>
                <a:ea typeface="Calibri" pitchFamily="34" charset="0"/>
                <a:cs typeface="Arial" pitchFamily="34" charset="0"/>
              </a:rPr>
              <a:t>- 1 Kings 1:10)</a:t>
            </a:r>
          </a:p>
          <a:p>
            <a:r>
              <a:rPr lang="en-US" sz="2600" b="1" dirty="0">
                <a:solidFill>
                  <a:srgbClr val="C00000"/>
                </a:solidFill>
                <a:latin typeface="Arial" panose="020B0604020202020204" pitchFamily="34" charset="0"/>
                <a:ea typeface="Calibri" pitchFamily="34" charset="0"/>
                <a:cs typeface="Arial" pitchFamily="34" charset="0"/>
              </a:rPr>
              <a:t>- 1 Kings 17-18)</a:t>
            </a:r>
          </a:p>
          <a:p>
            <a:r>
              <a:rPr lang="en-US" sz="2600" b="1" dirty="0">
                <a:solidFill>
                  <a:srgbClr val="C00000"/>
                </a:solidFill>
                <a:latin typeface="Arial" panose="020B0604020202020204" pitchFamily="34" charset="0"/>
                <a:ea typeface="Calibri" pitchFamily="34" charset="0"/>
                <a:cs typeface="Arial" pitchFamily="34" charset="0"/>
              </a:rPr>
              <a:t>- 2 Kings 2)</a:t>
            </a:r>
          </a:p>
          <a:p>
            <a:r>
              <a:rPr lang="en-US" sz="2600" b="1" dirty="0">
                <a:solidFill>
                  <a:srgbClr val="C00000"/>
                </a:solidFill>
                <a:latin typeface="Arial" panose="020B0604020202020204" pitchFamily="34" charset="0"/>
                <a:ea typeface="Calibri" pitchFamily="34" charset="0"/>
                <a:cs typeface="Arial" pitchFamily="34" charset="0"/>
              </a:rPr>
              <a:t>- Exodus 7:20)</a:t>
            </a:r>
          </a:p>
          <a:p>
            <a:r>
              <a:rPr lang="en-US" sz="2600" b="1" dirty="0">
                <a:solidFill>
                  <a:srgbClr val="C00000"/>
                </a:solidFill>
                <a:latin typeface="Arial" panose="020B0604020202020204" pitchFamily="34" charset="0"/>
                <a:ea typeface="Calibri" pitchFamily="34" charset="0"/>
                <a:cs typeface="Arial" pitchFamily="34" charset="0"/>
              </a:rPr>
              <a:t>- Exodus 7)</a:t>
            </a:r>
          </a:p>
        </p:txBody>
      </p:sp>
    </p:spTree>
    <p:extLst>
      <p:ext uri="{BB962C8B-B14F-4D97-AF65-F5344CB8AC3E}">
        <p14:creationId xmlns:p14="http://schemas.microsoft.com/office/powerpoint/2010/main" val="1378246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Effect transition="in" filter="fade">
                                      <p:cBhvr>
                                        <p:cTn id="7" dur="500"/>
                                        <p:tgtEl>
                                          <p:spTgt spid="4">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4" end="4"/>
                                            </p:txEl>
                                          </p:spTgt>
                                        </p:tgtEl>
                                        <p:attrNameLst>
                                          <p:attrName>style.visibility</p:attrName>
                                        </p:attrNameLst>
                                      </p:cBhvr>
                                      <p:to>
                                        <p:strVal val="visible"/>
                                      </p:to>
                                    </p:set>
                                    <p:animEffect transition="in" filter="fade">
                                      <p:cBhvr>
                                        <p:cTn id="10" dur="500"/>
                                        <p:tgtEl>
                                          <p:spTgt spid="4">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animEffect transition="in" filter="fade">
                                      <p:cBhvr>
                                        <p:cTn id="13" dur="500"/>
                                        <p:tgtEl>
                                          <p:spTgt spid="4">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7" end="7"/>
                                            </p:txEl>
                                          </p:spTgt>
                                        </p:tgtEl>
                                        <p:attrNameLst>
                                          <p:attrName>style.visibility</p:attrName>
                                        </p:attrNameLst>
                                      </p:cBhvr>
                                      <p:to>
                                        <p:strVal val="visible"/>
                                      </p:to>
                                    </p:set>
                                    <p:animEffect transition="in" filter="fade">
                                      <p:cBhvr>
                                        <p:cTn id="16" dur="500"/>
                                        <p:tgtEl>
                                          <p:spTgt spid="4">
                                            <p:txEl>
                                              <p:pRg st="7" end="7"/>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animEffect transition="in" filter="fade">
                                      <p:cBhvr>
                                        <p:cTn id="19" dur="500"/>
                                        <p:tgtEl>
                                          <p:spTgt spid="4">
                                            <p:txEl>
                                              <p:pRg st="8" end="8"/>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
                                            <p:txEl>
                                              <p:pRg st="9" end="9"/>
                                            </p:txEl>
                                          </p:spTgt>
                                        </p:tgtEl>
                                        <p:attrNameLst>
                                          <p:attrName>style.visibility</p:attrName>
                                        </p:attrNameLst>
                                      </p:cBhvr>
                                      <p:to>
                                        <p:strVal val="visible"/>
                                      </p:to>
                                    </p:set>
                                    <p:animEffect transition="in" filter="fade">
                                      <p:cBhvr>
                                        <p:cTn id="22" dur="500"/>
                                        <p:tgtEl>
                                          <p:spTgt spid="4">
                                            <p:txEl>
                                              <p:pRg st="9" end="9"/>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fade">
                                      <p:cBhvr>
                                        <p:cTn id="27" dur="500"/>
                                        <p:tgtEl>
                                          <p:spTgt spid="7">
                                            <p:txEl>
                                              <p:pRg st="0" end="0"/>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7">
                                            <p:txEl>
                                              <p:pRg st="1" end="1"/>
                                            </p:txEl>
                                          </p:spTgt>
                                        </p:tgtEl>
                                        <p:attrNameLst>
                                          <p:attrName>style.visibility</p:attrName>
                                        </p:attrNameLst>
                                      </p:cBhvr>
                                      <p:to>
                                        <p:strVal val="visible"/>
                                      </p:to>
                                    </p:set>
                                    <p:animEffect transition="in" filter="fade">
                                      <p:cBhvr>
                                        <p:cTn id="30" dur="500"/>
                                        <p:tgtEl>
                                          <p:spTgt spid="7">
                                            <p:txEl>
                                              <p:pRg st="1" end="1"/>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7">
                                            <p:txEl>
                                              <p:pRg st="2" end="2"/>
                                            </p:txEl>
                                          </p:spTgt>
                                        </p:tgtEl>
                                        <p:attrNameLst>
                                          <p:attrName>style.visibility</p:attrName>
                                        </p:attrNameLst>
                                      </p:cBhvr>
                                      <p:to>
                                        <p:strVal val="visible"/>
                                      </p:to>
                                    </p:set>
                                    <p:animEffect transition="in" filter="fade">
                                      <p:cBhvr>
                                        <p:cTn id="33" dur="500"/>
                                        <p:tgtEl>
                                          <p:spTgt spid="7">
                                            <p:txEl>
                                              <p:pRg st="2" end="2"/>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7">
                                            <p:txEl>
                                              <p:pRg st="3" end="3"/>
                                            </p:txEl>
                                          </p:spTgt>
                                        </p:tgtEl>
                                        <p:attrNameLst>
                                          <p:attrName>style.visibility</p:attrName>
                                        </p:attrNameLst>
                                      </p:cBhvr>
                                      <p:to>
                                        <p:strVal val="visible"/>
                                      </p:to>
                                    </p:set>
                                    <p:animEffect transition="in" filter="fade">
                                      <p:cBhvr>
                                        <p:cTn id="36" dur="500"/>
                                        <p:tgtEl>
                                          <p:spTgt spid="7">
                                            <p:txEl>
                                              <p:pRg st="3" end="3"/>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7">
                                            <p:txEl>
                                              <p:pRg st="4" end="4"/>
                                            </p:txEl>
                                          </p:spTgt>
                                        </p:tgtEl>
                                        <p:attrNameLst>
                                          <p:attrName>style.visibility</p:attrName>
                                        </p:attrNameLst>
                                      </p:cBhvr>
                                      <p:to>
                                        <p:strVal val="visible"/>
                                      </p:to>
                                    </p:set>
                                    <p:animEffect transition="in" filter="fade">
                                      <p:cBhvr>
                                        <p:cTn id="39" dur="500"/>
                                        <p:tgtEl>
                                          <p:spTgt spid="7">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4">
                                            <p:txEl>
                                              <p:pRg st="11" end="11"/>
                                            </p:txEl>
                                          </p:spTgt>
                                        </p:tgtEl>
                                        <p:attrNameLst>
                                          <p:attrName>style.visibility</p:attrName>
                                        </p:attrNameLst>
                                      </p:cBhvr>
                                      <p:to>
                                        <p:strVal val="visible"/>
                                      </p:to>
                                    </p:set>
                                    <p:animEffect transition="in" filter="fade">
                                      <p:cBhvr>
                                        <p:cTn id="44" dur="500"/>
                                        <p:tgtEl>
                                          <p:spTgt spid="4">
                                            <p:txEl>
                                              <p:pRg st="11" end="11"/>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4">
                                            <p:txEl>
                                              <p:pRg st="12" end="12"/>
                                            </p:txEl>
                                          </p:spTgt>
                                        </p:tgtEl>
                                        <p:attrNameLst>
                                          <p:attrName>style.visibility</p:attrName>
                                        </p:attrNameLst>
                                      </p:cBhvr>
                                      <p:to>
                                        <p:strVal val="visible"/>
                                      </p:to>
                                    </p:set>
                                    <p:animEffect transition="in" filter="fade">
                                      <p:cBhvr>
                                        <p:cTn id="47" dur="500"/>
                                        <p:tgtEl>
                                          <p:spTgt spid="4">
                                            <p:txEl>
                                              <p:pRg st="12" end="12"/>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4">
                                            <p:txEl>
                                              <p:pRg st="13" end="13"/>
                                            </p:txEl>
                                          </p:spTgt>
                                        </p:tgtEl>
                                        <p:attrNameLst>
                                          <p:attrName>style.visibility</p:attrName>
                                        </p:attrNameLst>
                                      </p:cBhvr>
                                      <p:to>
                                        <p:strVal val="visible"/>
                                      </p:to>
                                    </p:set>
                                    <p:animEffect transition="in" filter="fade">
                                      <p:cBhvr>
                                        <p:cTn id="50" dur="500"/>
                                        <p:tgtEl>
                                          <p:spTgt spid="4">
                                            <p:txEl>
                                              <p:pRg st="13" end="13"/>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4">
                                            <p:txEl>
                                              <p:pRg st="14" end="14"/>
                                            </p:txEl>
                                          </p:spTgt>
                                        </p:tgtEl>
                                        <p:attrNameLst>
                                          <p:attrName>style.visibility</p:attrName>
                                        </p:attrNameLst>
                                      </p:cBhvr>
                                      <p:to>
                                        <p:strVal val="visible"/>
                                      </p:to>
                                    </p:set>
                                    <p:animEffect transition="in" filter="fade">
                                      <p:cBhvr>
                                        <p:cTn id="53" dur="500"/>
                                        <p:tgtEl>
                                          <p:spTgt spid="4">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A8031D1-7C9C-4F8D-9D54-30E70B53187A}"/>
              </a:ext>
            </a:extLst>
          </p:cNvPr>
          <p:cNvSpPr>
            <a:spLocks noGrp="1"/>
          </p:cNvSpPr>
          <p:nvPr>
            <p:ph type="sldNum" sz="quarter" idx="10"/>
          </p:nvPr>
        </p:nvSpPr>
        <p:spPr/>
        <p:txBody>
          <a:bodyPr/>
          <a:lstStyle/>
          <a:p>
            <a:fld id="{074AB93A-AEF6-4B2B-8015-AB1375F19FCF}" type="slidenum">
              <a:rPr lang="en-US" smtClean="0"/>
              <a:pPr/>
              <a:t>19</a:t>
            </a:fld>
            <a:endParaRPr lang="en-US"/>
          </a:p>
        </p:txBody>
      </p:sp>
      <p:sp>
        <p:nvSpPr>
          <p:cNvPr id="5" name="Title 1">
            <a:extLst>
              <a:ext uri="{FF2B5EF4-FFF2-40B4-BE49-F238E27FC236}">
                <a16:creationId xmlns:a16="http://schemas.microsoft.com/office/drawing/2014/main" id="{32E57240-A191-4A22-9F4E-F66130C8B6C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11:3</a:t>
            </a:r>
          </a:p>
        </p:txBody>
      </p:sp>
      <p:sp>
        <p:nvSpPr>
          <p:cNvPr id="6" name="TextBox 5">
            <a:extLst>
              <a:ext uri="{FF2B5EF4-FFF2-40B4-BE49-F238E27FC236}">
                <a16:creationId xmlns:a16="http://schemas.microsoft.com/office/drawing/2014/main" id="{2E1D9EF2-EB29-430C-80B2-3F4FD5843B38}"/>
              </a:ext>
            </a:extLst>
          </p:cNvPr>
          <p:cNvSpPr txBox="1"/>
          <p:nvPr/>
        </p:nvSpPr>
        <p:spPr>
          <a:xfrm>
            <a:off x="0" y="625857"/>
            <a:ext cx="12198946" cy="1384995"/>
          </a:xfrm>
          <a:prstGeom prst="rect">
            <a:avLst/>
          </a:prstGeom>
          <a:solidFill>
            <a:srgbClr val="FFFF00"/>
          </a:solidFill>
          <a:ln>
            <a:solidFill>
              <a:schemeClr val="tx1"/>
            </a:solidFill>
          </a:ln>
        </p:spPr>
        <p:txBody>
          <a:bodyPr wrap="square">
            <a:spAutoFit/>
          </a:bodyPr>
          <a:lstStyle/>
          <a:p>
            <a:pPr algn="just"/>
            <a:r>
              <a:rPr lang="en-US" sz="2800" b="1" i="1" baseline="30000" dirty="0">
                <a:solidFill>
                  <a:srgbClr val="C00000"/>
                </a:solidFill>
                <a:latin typeface="Arial" panose="020B0604020202020204" pitchFamily="34" charset="0"/>
                <a:cs typeface="Arial" panose="020B0604020202020204" pitchFamily="34" charset="0"/>
              </a:rPr>
              <a:t>3</a:t>
            </a:r>
            <a:r>
              <a:rPr lang="en-US" sz="2800" b="1" i="1" baseline="30000" dirty="0">
                <a:latin typeface="Arial" panose="020B0604020202020204" pitchFamily="34" charset="0"/>
                <a:cs typeface="Arial" panose="020B0604020202020204" pitchFamily="34" charset="0"/>
              </a:rPr>
              <a:t>  </a:t>
            </a:r>
            <a:r>
              <a:rPr lang="en-US" sz="2800" b="1" i="1" dirty="0">
                <a:latin typeface="Arial" panose="020B0604020202020204" pitchFamily="34" charset="0"/>
                <a:cs typeface="Arial" panose="020B0604020202020204" pitchFamily="34" charset="0"/>
              </a:rPr>
              <a:t>And I will give power unto my two witnesses, and they shall prophesy </a:t>
            </a:r>
            <a:r>
              <a:rPr lang="en-US" sz="2800" b="1" i="1" dirty="0">
                <a:solidFill>
                  <a:srgbClr val="C00000"/>
                </a:solidFill>
                <a:latin typeface="Arial" panose="020B0604020202020204" pitchFamily="34" charset="0"/>
                <a:cs typeface="Arial" panose="020B0604020202020204" pitchFamily="34" charset="0"/>
              </a:rPr>
              <a:t>a thousand two hundred and threescore days</a:t>
            </a:r>
            <a:r>
              <a:rPr lang="en-US" sz="2800" b="1" i="1" dirty="0">
                <a:latin typeface="Arial" panose="020B0604020202020204" pitchFamily="34" charset="0"/>
                <a:cs typeface="Arial" panose="020B0604020202020204" pitchFamily="34" charset="0"/>
              </a:rPr>
              <a:t>, clothed in sackcloth.</a:t>
            </a:r>
          </a:p>
        </p:txBody>
      </p:sp>
      <p:sp>
        <p:nvSpPr>
          <p:cNvPr id="7" name="TextBox 6">
            <a:extLst>
              <a:ext uri="{FF2B5EF4-FFF2-40B4-BE49-F238E27FC236}">
                <a16:creationId xmlns:a16="http://schemas.microsoft.com/office/drawing/2014/main" id="{C25E9537-1C6B-4AB3-BF39-B8A89288D882}"/>
              </a:ext>
            </a:extLst>
          </p:cNvPr>
          <p:cNvSpPr txBox="1"/>
          <p:nvPr/>
        </p:nvSpPr>
        <p:spPr>
          <a:xfrm>
            <a:off x="2356921" y="2220065"/>
            <a:ext cx="7395924" cy="4401205"/>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(Numerology review)</a:t>
            </a:r>
          </a:p>
          <a:p>
            <a:pPr marL="457200" indent="-457200">
              <a:buFont typeface="Arial" panose="020B0604020202020204" pitchFamily="34" charset="0"/>
              <a:buChar char="•"/>
            </a:pPr>
            <a:r>
              <a:rPr lang="en-US" sz="2800" b="1" dirty="0">
                <a:latin typeface="Arial" panose="020B0604020202020204" pitchFamily="34" charset="0"/>
                <a:cs typeface="Arial" panose="020B0604020202020204" pitchFamily="34" charset="0"/>
              </a:rPr>
              <a:t>1,260 days</a:t>
            </a:r>
          </a:p>
          <a:p>
            <a:pPr marL="914400" lvl="1" indent="-4572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42 months</a:t>
            </a:r>
            <a:endParaRPr lang="en-US" sz="2800" b="1" dirty="0">
              <a:solidFill>
                <a:srgbClr val="C00000"/>
              </a:solidFill>
              <a:latin typeface="Arial" panose="020B0604020202020204" pitchFamily="34" charset="0"/>
              <a:cs typeface="Arial" panose="020B0604020202020204" pitchFamily="34" charset="0"/>
            </a:endParaRPr>
          </a:p>
          <a:p>
            <a:pPr marL="914400" lvl="1" indent="-4572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3 ½ years </a:t>
            </a:r>
          </a:p>
          <a:p>
            <a:pPr marL="914400" lvl="1" indent="-4572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42 months</a:t>
            </a:r>
          </a:p>
          <a:p>
            <a:pPr marL="914400" lvl="1" indent="-4572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Time, times, and a half time   (Ch. 12)</a:t>
            </a:r>
          </a:p>
          <a:p>
            <a:pPr marL="1371600" lvl="2" indent="-457200">
              <a:buFont typeface="Wingdings" panose="05000000000000000000" pitchFamily="2" charset="2"/>
              <a:buChar char="Ø"/>
            </a:pPr>
            <a:endParaRPr lang="en-US" sz="2800" b="1"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b="1" dirty="0">
                <a:latin typeface="Arial" panose="020B0604020202020204" pitchFamily="34" charset="0"/>
                <a:cs typeface="Arial" panose="020B0604020202020204" pitchFamily="34" charset="0"/>
              </a:rPr>
              <a:t>In books of Daniel and Revelation</a:t>
            </a:r>
          </a:p>
          <a:p>
            <a:pPr marL="914400" lvl="1" indent="-4572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Context = unstable period of time</a:t>
            </a:r>
          </a:p>
          <a:p>
            <a:pPr marL="914400" lvl="1" indent="-4572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Indicates persecution or slavery</a:t>
            </a:r>
          </a:p>
        </p:txBody>
      </p:sp>
    </p:spTree>
    <p:extLst>
      <p:ext uri="{BB962C8B-B14F-4D97-AF65-F5344CB8AC3E}">
        <p14:creationId xmlns:p14="http://schemas.microsoft.com/office/powerpoint/2010/main" val="3999151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25D359-D9F8-4D00-9BF3-28474C1D5882}"/>
              </a:ext>
            </a:extLst>
          </p:cNvPr>
          <p:cNvSpPr/>
          <p:nvPr/>
        </p:nvSpPr>
        <p:spPr>
          <a:xfrm>
            <a:off x="0" y="-11631"/>
            <a:ext cx="12192000" cy="6869635"/>
          </a:xfrm>
          <a:prstGeom prst="rect">
            <a:avLst/>
          </a:prstGeom>
          <a:solidFill>
            <a:schemeClr val="accent1">
              <a:lumMod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nvGrpSpPr>
          <p:cNvPr id="3" name="Group 2">
            <a:extLst>
              <a:ext uri="{FF2B5EF4-FFF2-40B4-BE49-F238E27FC236}">
                <a16:creationId xmlns:a16="http://schemas.microsoft.com/office/drawing/2014/main" id="{E0AC8B13-69FC-6E13-DCE4-5775B829BD6D}"/>
              </a:ext>
            </a:extLst>
          </p:cNvPr>
          <p:cNvGrpSpPr/>
          <p:nvPr/>
        </p:nvGrpSpPr>
        <p:grpSpPr>
          <a:xfrm>
            <a:off x="4184856" y="5255838"/>
            <a:ext cx="3824788" cy="1604496"/>
            <a:chOff x="2660856" y="1257712"/>
            <a:chExt cx="3824788" cy="1604496"/>
          </a:xfrm>
        </p:grpSpPr>
        <p:sp>
          <p:nvSpPr>
            <p:cNvPr id="7" name="TextBox 6">
              <a:extLst>
                <a:ext uri="{FF2B5EF4-FFF2-40B4-BE49-F238E27FC236}">
                  <a16:creationId xmlns:a16="http://schemas.microsoft.com/office/drawing/2014/main" id="{9EBAD770-BA4F-59BB-E1C4-3D0D8456E9E2}"/>
                </a:ext>
              </a:extLst>
            </p:cNvPr>
            <p:cNvSpPr txBox="1"/>
            <p:nvPr/>
          </p:nvSpPr>
          <p:spPr>
            <a:xfrm>
              <a:off x="2660856" y="1257712"/>
              <a:ext cx="3785011" cy="1569660"/>
            </a:xfrm>
            <a:prstGeom prst="rect">
              <a:avLst/>
            </a:prstGeom>
            <a:noFill/>
          </p:spPr>
          <p:txBody>
            <a:bodyPr wrap="none" rtlCol="0">
              <a:spAutoFit/>
            </a:bodyPr>
            <a:lstStyle/>
            <a:p>
              <a:pPr algn="ctr"/>
              <a:r>
                <a:rPr lang="en-US" sz="9600" b="1" dirty="0">
                  <a:solidFill>
                    <a:schemeClr val="accent1">
                      <a:lumMod val="60000"/>
                      <a:lumOff val="40000"/>
                    </a:schemeClr>
                  </a:solidFill>
                  <a:latin typeface="Arial Rounded MT Bold" panose="020F0704030504030204" pitchFamily="34" charset="0"/>
                  <a:cs typeface="Arial" panose="020B0604020202020204" pitchFamily="34" charset="0"/>
                </a:rPr>
                <a:t>R. I. P.</a:t>
              </a:r>
            </a:p>
          </p:txBody>
        </p:sp>
        <p:sp>
          <p:nvSpPr>
            <p:cNvPr id="9" name="TextBox 8">
              <a:extLst>
                <a:ext uri="{FF2B5EF4-FFF2-40B4-BE49-F238E27FC236}">
                  <a16:creationId xmlns:a16="http://schemas.microsoft.com/office/drawing/2014/main" id="{F5224852-5BCA-193F-92E6-AD5D6DF80A54}"/>
                </a:ext>
              </a:extLst>
            </p:cNvPr>
            <p:cNvSpPr txBox="1"/>
            <p:nvPr/>
          </p:nvSpPr>
          <p:spPr>
            <a:xfrm>
              <a:off x="2700633" y="1292548"/>
              <a:ext cx="3785011" cy="1569660"/>
            </a:xfrm>
            <a:prstGeom prst="rect">
              <a:avLst/>
            </a:prstGeom>
            <a:noFill/>
          </p:spPr>
          <p:txBody>
            <a:bodyPr wrap="none" rtlCol="0">
              <a:spAutoFit/>
            </a:bodyPr>
            <a:lstStyle/>
            <a:p>
              <a:pPr algn="ctr"/>
              <a:r>
                <a:rPr lang="en-US" sz="9600" b="1" dirty="0">
                  <a:solidFill>
                    <a:schemeClr val="accent1">
                      <a:lumMod val="50000"/>
                    </a:schemeClr>
                  </a:solidFill>
                  <a:latin typeface="Arial Rounded MT Bold" panose="020F0704030504030204" pitchFamily="34" charset="0"/>
                  <a:cs typeface="Arial" panose="020B0604020202020204" pitchFamily="34" charset="0"/>
                </a:rPr>
                <a:t>R. I. P.</a:t>
              </a:r>
            </a:p>
          </p:txBody>
        </p:sp>
        <p:sp>
          <p:nvSpPr>
            <p:cNvPr id="10" name="TextBox 9">
              <a:extLst>
                <a:ext uri="{FF2B5EF4-FFF2-40B4-BE49-F238E27FC236}">
                  <a16:creationId xmlns:a16="http://schemas.microsoft.com/office/drawing/2014/main" id="{C78E930D-60E8-EB7B-0E10-1AC7E1A15B8A}"/>
                </a:ext>
              </a:extLst>
            </p:cNvPr>
            <p:cNvSpPr txBox="1"/>
            <p:nvPr/>
          </p:nvSpPr>
          <p:spPr>
            <a:xfrm>
              <a:off x="2678933" y="1275130"/>
              <a:ext cx="3785011" cy="1569660"/>
            </a:xfrm>
            <a:prstGeom prst="rect">
              <a:avLst/>
            </a:prstGeom>
            <a:noFill/>
          </p:spPr>
          <p:txBody>
            <a:bodyPr wrap="none" rtlCol="0">
              <a:spAutoFit/>
            </a:bodyPr>
            <a:lstStyle/>
            <a:p>
              <a:pPr algn="ctr"/>
              <a:r>
                <a:rPr lang="en-US" sz="9600" b="1" dirty="0">
                  <a:solidFill>
                    <a:schemeClr val="accent1">
                      <a:lumMod val="75000"/>
                    </a:schemeClr>
                  </a:solidFill>
                  <a:latin typeface="Arial Rounded MT Bold" panose="020F0704030504030204" pitchFamily="34" charset="0"/>
                  <a:cs typeface="Arial" panose="020B0604020202020204" pitchFamily="34" charset="0"/>
                </a:rPr>
                <a:t>R. I. P.</a:t>
              </a:r>
            </a:p>
          </p:txBody>
        </p:sp>
      </p:grpSp>
      <p:grpSp>
        <p:nvGrpSpPr>
          <p:cNvPr id="12" name="Group 11">
            <a:extLst>
              <a:ext uri="{FF2B5EF4-FFF2-40B4-BE49-F238E27FC236}">
                <a16:creationId xmlns:a16="http://schemas.microsoft.com/office/drawing/2014/main" id="{8599ADD6-B971-F2E4-D2A5-23D5D396C17B}"/>
              </a:ext>
            </a:extLst>
          </p:cNvPr>
          <p:cNvGrpSpPr/>
          <p:nvPr/>
        </p:nvGrpSpPr>
        <p:grpSpPr>
          <a:xfrm>
            <a:off x="850545" y="96135"/>
            <a:ext cx="10510828" cy="3666599"/>
            <a:chOff x="-673456" y="1257712"/>
            <a:chExt cx="10510828" cy="3666599"/>
          </a:xfrm>
        </p:grpSpPr>
        <p:sp>
          <p:nvSpPr>
            <p:cNvPr id="13" name="TextBox 12">
              <a:extLst>
                <a:ext uri="{FF2B5EF4-FFF2-40B4-BE49-F238E27FC236}">
                  <a16:creationId xmlns:a16="http://schemas.microsoft.com/office/drawing/2014/main" id="{CFD1A4DF-E095-91CF-ED38-5FA0BE034F3F}"/>
                </a:ext>
              </a:extLst>
            </p:cNvPr>
            <p:cNvSpPr txBox="1"/>
            <p:nvPr/>
          </p:nvSpPr>
          <p:spPr>
            <a:xfrm>
              <a:off x="-673456" y="1257712"/>
              <a:ext cx="10453632" cy="3631763"/>
            </a:xfrm>
            <a:prstGeom prst="rect">
              <a:avLst/>
            </a:prstGeom>
            <a:noFill/>
          </p:spPr>
          <p:txBody>
            <a:bodyPr wrap="none" rtlCol="0">
              <a:spAutoFit/>
            </a:bodyPr>
            <a:lstStyle/>
            <a:p>
              <a:pPr algn="ctr"/>
              <a:r>
                <a:rPr lang="en-US" sz="11500" b="1" dirty="0">
                  <a:solidFill>
                    <a:schemeClr val="accent1">
                      <a:lumMod val="60000"/>
                      <a:lumOff val="40000"/>
                    </a:schemeClr>
                  </a:solidFill>
                  <a:latin typeface="Arial Rounded MT Bold" panose="020F0704030504030204" pitchFamily="34" charset="0"/>
                  <a:cs typeface="Arial" panose="020B0604020202020204" pitchFamily="34" charset="0"/>
                </a:rPr>
                <a:t>Revelation</a:t>
              </a:r>
            </a:p>
            <a:p>
              <a:pPr algn="ctr"/>
              <a:r>
                <a:rPr lang="en-US" sz="11500" b="1" dirty="0">
                  <a:solidFill>
                    <a:schemeClr val="accent1">
                      <a:lumMod val="60000"/>
                      <a:lumOff val="40000"/>
                    </a:schemeClr>
                  </a:solidFill>
                  <a:latin typeface="Arial Rounded MT Bold" panose="020F0704030504030204" pitchFamily="34" charset="0"/>
                  <a:cs typeface="Arial" panose="020B0604020202020204" pitchFamily="34" charset="0"/>
                </a:rPr>
                <a:t>Characteristic</a:t>
              </a:r>
            </a:p>
          </p:txBody>
        </p:sp>
        <p:sp>
          <p:nvSpPr>
            <p:cNvPr id="14" name="TextBox 13">
              <a:extLst>
                <a:ext uri="{FF2B5EF4-FFF2-40B4-BE49-F238E27FC236}">
                  <a16:creationId xmlns:a16="http://schemas.microsoft.com/office/drawing/2014/main" id="{3425C92F-D882-AB2C-A633-5D6B4FF5FD91}"/>
                </a:ext>
              </a:extLst>
            </p:cNvPr>
            <p:cNvSpPr txBox="1"/>
            <p:nvPr/>
          </p:nvSpPr>
          <p:spPr>
            <a:xfrm>
              <a:off x="-616260" y="1292548"/>
              <a:ext cx="10453632" cy="3631763"/>
            </a:xfrm>
            <a:prstGeom prst="rect">
              <a:avLst/>
            </a:prstGeom>
            <a:noFill/>
          </p:spPr>
          <p:txBody>
            <a:bodyPr wrap="none" rtlCol="0">
              <a:spAutoFit/>
            </a:bodyPr>
            <a:lstStyle/>
            <a:p>
              <a:pPr algn="ctr"/>
              <a:r>
                <a:rPr lang="en-US" sz="11500" b="1" dirty="0">
                  <a:solidFill>
                    <a:schemeClr val="accent1">
                      <a:lumMod val="50000"/>
                    </a:schemeClr>
                  </a:solidFill>
                  <a:latin typeface="Arial Rounded MT Bold" panose="020F0704030504030204" pitchFamily="34" charset="0"/>
                  <a:cs typeface="Arial" panose="020B0604020202020204" pitchFamily="34" charset="0"/>
                </a:rPr>
                <a:t>Revelation</a:t>
              </a:r>
            </a:p>
            <a:p>
              <a:pPr algn="ctr"/>
              <a:r>
                <a:rPr lang="en-US" sz="11500" b="1" dirty="0">
                  <a:solidFill>
                    <a:schemeClr val="accent1">
                      <a:lumMod val="50000"/>
                    </a:schemeClr>
                  </a:solidFill>
                  <a:latin typeface="Arial Rounded MT Bold" panose="020F0704030504030204" pitchFamily="34" charset="0"/>
                  <a:cs typeface="Arial" panose="020B0604020202020204" pitchFamily="34" charset="0"/>
                </a:rPr>
                <a:t>Characteristic</a:t>
              </a:r>
            </a:p>
          </p:txBody>
        </p:sp>
        <p:sp>
          <p:nvSpPr>
            <p:cNvPr id="15" name="TextBox 14">
              <a:extLst>
                <a:ext uri="{FF2B5EF4-FFF2-40B4-BE49-F238E27FC236}">
                  <a16:creationId xmlns:a16="http://schemas.microsoft.com/office/drawing/2014/main" id="{538A351C-AFA3-05B9-CEA9-0105E4CDB1FB}"/>
                </a:ext>
              </a:extLst>
            </p:cNvPr>
            <p:cNvSpPr txBox="1"/>
            <p:nvPr/>
          </p:nvSpPr>
          <p:spPr>
            <a:xfrm>
              <a:off x="-655379" y="1275130"/>
              <a:ext cx="10453632" cy="3631763"/>
            </a:xfrm>
            <a:prstGeom prst="rect">
              <a:avLst/>
            </a:prstGeom>
            <a:noFill/>
          </p:spPr>
          <p:txBody>
            <a:bodyPr wrap="none" rtlCol="0">
              <a:spAutoFit/>
            </a:bodyPr>
            <a:lstStyle/>
            <a:p>
              <a:pPr algn="ctr"/>
              <a:r>
                <a:rPr lang="en-US" sz="11500" b="1" dirty="0">
                  <a:solidFill>
                    <a:schemeClr val="accent1">
                      <a:lumMod val="75000"/>
                    </a:schemeClr>
                  </a:solidFill>
                  <a:latin typeface="Arial Rounded MT Bold" panose="020F0704030504030204" pitchFamily="34" charset="0"/>
                  <a:cs typeface="Arial" panose="020B0604020202020204" pitchFamily="34" charset="0"/>
                </a:rPr>
                <a:t>Revelation</a:t>
              </a:r>
            </a:p>
            <a:p>
              <a:pPr algn="ctr"/>
              <a:r>
                <a:rPr lang="en-US" sz="11500" b="1" dirty="0">
                  <a:solidFill>
                    <a:schemeClr val="accent1">
                      <a:lumMod val="75000"/>
                    </a:schemeClr>
                  </a:solidFill>
                  <a:latin typeface="Arial Rounded MT Bold" panose="020F0704030504030204" pitchFamily="34" charset="0"/>
                  <a:cs typeface="Arial" panose="020B0604020202020204" pitchFamily="34" charset="0"/>
                </a:rPr>
                <a:t>Characteristic</a:t>
              </a:r>
            </a:p>
          </p:txBody>
        </p:sp>
      </p:grpSp>
    </p:spTree>
    <p:extLst>
      <p:ext uri="{BB962C8B-B14F-4D97-AF65-F5344CB8AC3E}">
        <p14:creationId xmlns:p14="http://schemas.microsoft.com/office/powerpoint/2010/main" val="4021626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20</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11:7-8</a:t>
            </a:r>
          </a:p>
        </p:txBody>
      </p:sp>
      <p:sp>
        <p:nvSpPr>
          <p:cNvPr id="4" name="TextBox 3">
            <a:extLst>
              <a:ext uri="{FF2B5EF4-FFF2-40B4-BE49-F238E27FC236}">
                <a16:creationId xmlns:a16="http://schemas.microsoft.com/office/drawing/2014/main" id="{1EF51F58-9168-2EC2-F74B-2C771F614371}"/>
              </a:ext>
            </a:extLst>
          </p:cNvPr>
          <p:cNvSpPr txBox="1"/>
          <p:nvPr/>
        </p:nvSpPr>
        <p:spPr>
          <a:xfrm>
            <a:off x="0" y="627506"/>
            <a:ext cx="12192000" cy="2123658"/>
          </a:xfrm>
          <a:prstGeom prst="rect">
            <a:avLst/>
          </a:prstGeom>
          <a:solidFill>
            <a:srgbClr val="FFFF00"/>
          </a:solidFill>
          <a:ln>
            <a:solidFill>
              <a:schemeClr val="tx1"/>
            </a:solidFill>
          </a:ln>
        </p:spPr>
        <p:txBody>
          <a:bodyPr wrap="square">
            <a:spAutoFit/>
          </a:bodyPr>
          <a:lstStyle/>
          <a:p>
            <a:pPr algn="just"/>
            <a:r>
              <a:rPr lang="en-US" sz="2800" b="1" i="1" baseline="30000" dirty="0">
                <a:solidFill>
                  <a:srgbClr val="C00000"/>
                </a:solidFill>
                <a:latin typeface="Arial" panose="020B0604020202020204" pitchFamily="34" charset="0"/>
                <a:cs typeface="Arial" panose="020B0604020202020204" pitchFamily="34" charset="0"/>
              </a:rPr>
              <a:t>7</a:t>
            </a:r>
            <a:r>
              <a:rPr lang="en-US" sz="2800" b="1" i="1" baseline="30000" dirty="0">
                <a:latin typeface="Arial" panose="020B0604020202020204" pitchFamily="34" charset="0"/>
                <a:cs typeface="Arial" panose="020B0604020202020204" pitchFamily="34" charset="0"/>
              </a:rPr>
              <a:t> </a:t>
            </a:r>
            <a:r>
              <a:rPr lang="en-US" sz="2600" b="1" i="1" dirty="0">
                <a:latin typeface="Arial" panose="020B0604020202020204" pitchFamily="34" charset="0"/>
                <a:cs typeface="Arial" panose="020B0604020202020204" pitchFamily="34" charset="0"/>
              </a:rPr>
              <a:t>And when they shall have finished their testimony, the beast that ascends out of the bottomless pit shall make war against them, and shall overcome them, and [will] kill them.</a:t>
            </a:r>
          </a:p>
          <a:p>
            <a:pPr algn="just"/>
            <a:r>
              <a:rPr lang="en-US" sz="2800" b="1" i="1" baseline="30000" dirty="0">
                <a:solidFill>
                  <a:srgbClr val="C00000"/>
                </a:solidFill>
                <a:latin typeface="Arial" panose="020B0604020202020204" pitchFamily="34" charset="0"/>
                <a:cs typeface="Arial" panose="020B0604020202020204" pitchFamily="34" charset="0"/>
              </a:rPr>
              <a:t>8</a:t>
            </a:r>
            <a:r>
              <a:rPr lang="en-US" sz="2800" b="1" dirty="0">
                <a:latin typeface="Arial" panose="020B0604020202020204" pitchFamily="34" charset="0"/>
                <a:cs typeface="Arial" panose="020B0604020202020204" pitchFamily="34" charset="0"/>
              </a:rPr>
              <a:t> </a:t>
            </a:r>
            <a:r>
              <a:rPr lang="en-US" sz="2600" b="1" i="1" dirty="0">
                <a:latin typeface="Arial" panose="020B0604020202020204" pitchFamily="34" charset="0"/>
                <a:cs typeface="Arial" panose="020B0604020202020204" pitchFamily="34" charset="0"/>
              </a:rPr>
              <a:t>And their dead bodies shall lie in the street of the great city, which spiritually is called Sodom and Egypt, where also our Lord was crucified.</a:t>
            </a:r>
          </a:p>
        </p:txBody>
      </p:sp>
      <p:sp>
        <p:nvSpPr>
          <p:cNvPr id="11" name="TextBox 10">
            <a:extLst>
              <a:ext uri="{FF2B5EF4-FFF2-40B4-BE49-F238E27FC236}">
                <a16:creationId xmlns:a16="http://schemas.microsoft.com/office/drawing/2014/main" id="{407FF5FC-323A-B7A1-C948-57A2534B8C57}"/>
              </a:ext>
            </a:extLst>
          </p:cNvPr>
          <p:cNvSpPr txBox="1"/>
          <p:nvPr/>
        </p:nvSpPr>
        <p:spPr>
          <a:xfrm>
            <a:off x="1756111" y="2971889"/>
            <a:ext cx="8597545" cy="523220"/>
          </a:xfrm>
          <a:prstGeom prst="rect">
            <a:avLst/>
          </a:prstGeom>
          <a:solidFill>
            <a:schemeClr val="bg1">
              <a:lumMod val="95000"/>
            </a:schemeClr>
          </a:solidFill>
          <a:ln>
            <a:solidFill>
              <a:schemeClr val="tx1"/>
            </a:solidFill>
          </a:ln>
        </p:spPr>
        <p:txBody>
          <a:bodyPr wrap="square" rtlCol="0">
            <a:spAutoFit/>
          </a:bodyPr>
          <a:lstStyle/>
          <a:p>
            <a:r>
              <a:rPr lang="en-US" sz="2800" b="1" dirty="0">
                <a:latin typeface="Arial" panose="020B0604020202020204" pitchFamily="34" charset="0"/>
                <a:cs typeface="Arial" panose="020B0604020202020204" pitchFamily="34" charset="0"/>
              </a:rPr>
              <a:t>29 verses describing treatment of God’s prophets</a:t>
            </a:r>
          </a:p>
        </p:txBody>
      </p:sp>
      <p:grpSp>
        <p:nvGrpSpPr>
          <p:cNvPr id="14" name="Group 13">
            <a:extLst>
              <a:ext uri="{FF2B5EF4-FFF2-40B4-BE49-F238E27FC236}">
                <a16:creationId xmlns:a16="http://schemas.microsoft.com/office/drawing/2014/main" id="{C1B72193-EB14-36B8-E12C-664549222E9F}"/>
              </a:ext>
            </a:extLst>
          </p:cNvPr>
          <p:cNvGrpSpPr/>
          <p:nvPr/>
        </p:nvGrpSpPr>
        <p:grpSpPr>
          <a:xfrm>
            <a:off x="41487" y="3715835"/>
            <a:ext cx="12026793" cy="3046988"/>
            <a:chOff x="89007" y="3609819"/>
            <a:chExt cx="12026793" cy="3046988"/>
          </a:xfrm>
        </p:grpSpPr>
        <p:sp>
          <p:nvSpPr>
            <p:cNvPr id="8" name="TextBox 7">
              <a:extLst>
                <a:ext uri="{FF2B5EF4-FFF2-40B4-BE49-F238E27FC236}">
                  <a16:creationId xmlns:a16="http://schemas.microsoft.com/office/drawing/2014/main" id="{CD300D6A-2247-22CE-8165-19E32678420D}"/>
                </a:ext>
              </a:extLst>
            </p:cNvPr>
            <p:cNvSpPr txBox="1"/>
            <p:nvPr/>
          </p:nvSpPr>
          <p:spPr>
            <a:xfrm>
              <a:off x="89007" y="3609819"/>
              <a:ext cx="2285893" cy="3046988"/>
            </a:xfrm>
            <a:prstGeom prst="rect">
              <a:avLst/>
            </a:prstGeom>
            <a:solidFill>
              <a:schemeClr val="bg1">
                <a:lumMod val="95000"/>
              </a:schemeClr>
            </a:solidFill>
            <a:ln>
              <a:solidFill>
                <a:schemeClr val="tx1"/>
              </a:solidFill>
            </a:ln>
          </p:spPr>
          <p:txBody>
            <a:bodyPr wrap="square" rtlCol="0">
              <a:spAutoFit/>
            </a:bodyPr>
            <a:lstStyle/>
            <a:p>
              <a:r>
                <a:rPr lang="en-US" sz="2400" b="1" dirty="0">
                  <a:latin typeface="Arial" panose="020B0604020202020204" pitchFamily="34" charset="0"/>
                  <a:cs typeface="Arial" panose="020B0604020202020204" pitchFamily="34" charset="0"/>
                </a:rPr>
                <a:t>Numbers 31:8</a:t>
              </a:r>
            </a:p>
            <a:p>
              <a:r>
                <a:rPr lang="en-US" sz="2400" b="1" dirty="0">
                  <a:latin typeface="Arial" panose="020B0604020202020204" pitchFamily="34" charset="0"/>
                  <a:cs typeface="Arial" panose="020B0604020202020204" pitchFamily="34" charset="0"/>
                </a:rPr>
                <a:t>1 Kings 18:4</a:t>
              </a:r>
            </a:p>
            <a:p>
              <a:r>
                <a:rPr lang="en-US" sz="2400" b="1" dirty="0">
                  <a:latin typeface="Arial" panose="020B0604020202020204" pitchFamily="34" charset="0"/>
                  <a:cs typeface="Arial" panose="020B0604020202020204" pitchFamily="34" charset="0"/>
                </a:rPr>
                <a:t>1 Kings 18:13</a:t>
              </a:r>
            </a:p>
            <a:p>
              <a:r>
                <a:rPr lang="en-US" sz="2400" b="1" dirty="0">
                  <a:latin typeface="Arial" panose="020B0604020202020204" pitchFamily="34" charset="0"/>
                  <a:cs typeface="Arial" panose="020B0604020202020204" pitchFamily="34" charset="0"/>
                </a:rPr>
                <a:t>1 Kings 18:40</a:t>
              </a:r>
            </a:p>
            <a:p>
              <a:r>
                <a:rPr lang="en-US" sz="2400" b="1" dirty="0">
                  <a:latin typeface="Arial" panose="020B0604020202020204" pitchFamily="34" charset="0"/>
                  <a:cs typeface="Arial" panose="020B0604020202020204" pitchFamily="34" charset="0"/>
                </a:rPr>
                <a:t>1 Kings 19:1</a:t>
              </a:r>
            </a:p>
            <a:p>
              <a:r>
                <a:rPr lang="en-US" sz="2400" b="1" dirty="0">
                  <a:latin typeface="Arial" panose="020B0604020202020204" pitchFamily="34" charset="0"/>
                  <a:cs typeface="Arial" panose="020B0604020202020204" pitchFamily="34" charset="0"/>
                </a:rPr>
                <a:t>1 Kings 19:2</a:t>
              </a:r>
            </a:p>
            <a:p>
              <a:r>
                <a:rPr lang="en-US" sz="2400" b="1" dirty="0">
                  <a:latin typeface="Arial" panose="020B0604020202020204" pitchFamily="34" charset="0"/>
                  <a:cs typeface="Arial" panose="020B0604020202020204" pitchFamily="34" charset="0"/>
                </a:rPr>
                <a:t>1 Kings 19:10</a:t>
              </a:r>
            </a:p>
            <a:p>
              <a:r>
                <a:rPr lang="en-US" sz="2400" b="1" dirty="0">
                  <a:latin typeface="Arial" panose="020B0604020202020204" pitchFamily="34" charset="0"/>
                  <a:cs typeface="Arial" panose="020B0604020202020204" pitchFamily="34" charset="0"/>
                </a:rPr>
                <a:t>1 Kings 19:14</a:t>
              </a:r>
            </a:p>
          </p:txBody>
        </p:sp>
        <p:sp>
          <p:nvSpPr>
            <p:cNvPr id="9" name="TextBox 8">
              <a:extLst>
                <a:ext uri="{FF2B5EF4-FFF2-40B4-BE49-F238E27FC236}">
                  <a16:creationId xmlns:a16="http://schemas.microsoft.com/office/drawing/2014/main" id="{EF3DB5EF-8FFC-F84E-5304-031F29A81AE5}"/>
                </a:ext>
              </a:extLst>
            </p:cNvPr>
            <p:cNvSpPr txBox="1"/>
            <p:nvPr/>
          </p:nvSpPr>
          <p:spPr>
            <a:xfrm>
              <a:off x="9608219" y="3609819"/>
              <a:ext cx="2507581" cy="1938992"/>
            </a:xfrm>
            <a:prstGeom prst="rect">
              <a:avLst/>
            </a:prstGeom>
            <a:solidFill>
              <a:schemeClr val="bg1">
                <a:lumMod val="95000"/>
              </a:schemeClr>
            </a:solidFill>
            <a:ln>
              <a:solidFill>
                <a:schemeClr val="tx1"/>
              </a:solidFill>
            </a:ln>
          </p:spPr>
          <p:txBody>
            <a:bodyPr wrap="square" rtlCol="0">
              <a:spAutoFit/>
            </a:bodyPr>
            <a:lstStyle/>
            <a:p>
              <a:r>
                <a:rPr lang="en-US" sz="2400" b="1" dirty="0">
                  <a:latin typeface="Arial" panose="020B0604020202020204" pitchFamily="34" charset="0"/>
                  <a:cs typeface="Arial" panose="020B0604020202020204" pitchFamily="34" charset="0"/>
                </a:rPr>
                <a:t>Acts 7:52</a:t>
              </a:r>
            </a:p>
            <a:p>
              <a:r>
                <a:rPr lang="en-US" sz="2400" b="1" dirty="0">
                  <a:latin typeface="Arial" panose="020B0604020202020204" pitchFamily="34" charset="0"/>
                  <a:cs typeface="Arial" panose="020B0604020202020204" pitchFamily="34" charset="0"/>
                </a:rPr>
                <a:t>Romans 11:3</a:t>
              </a:r>
            </a:p>
            <a:p>
              <a:r>
                <a:rPr lang="en-US" sz="2400" b="1" dirty="0">
                  <a:latin typeface="Arial" panose="020B0604020202020204" pitchFamily="34" charset="0"/>
                  <a:cs typeface="Arial" panose="020B0604020202020204" pitchFamily="34" charset="0"/>
                </a:rPr>
                <a:t>1 Thess. 2:15</a:t>
              </a:r>
            </a:p>
            <a:p>
              <a:r>
                <a:rPr lang="en-US" sz="2400" b="1" dirty="0">
                  <a:latin typeface="Arial" panose="020B0604020202020204" pitchFamily="34" charset="0"/>
                  <a:cs typeface="Arial" panose="020B0604020202020204" pitchFamily="34" charset="0"/>
                </a:rPr>
                <a:t>Revelation 11:7</a:t>
              </a:r>
            </a:p>
            <a:p>
              <a:r>
                <a:rPr lang="en-US" sz="2400" b="1" dirty="0">
                  <a:latin typeface="Arial" panose="020B0604020202020204" pitchFamily="34" charset="0"/>
                  <a:cs typeface="Arial" panose="020B0604020202020204" pitchFamily="34" charset="0"/>
                </a:rPr>
                <a:t>Revelation 16:6</a:t>
              </a:r>
            </a:p>
          </p:txBody>
        </p:sp>
        <p:sp>
          <p:nvSpPr>
            <p:cNvPr id="10" name="TextBox 9">
              <a:extLst>
                <a:ext uri="{FF2B5EF4-FFF2-40B4-BE49-F238E27FC236}">
                  <a16:creationId xmlns:a16="http://schemas.microsoft.com/office/drawing/2014/main" id="{1989E1EE-2D6E-7AC5-CC1F-938A6698EBBF}"/>
                </a:ext>
              </a:extLst>
            </p:cNvPr>
            <p:cNvSpPr txBox="1"/>
            <p:nvPr/>
          </p:nvSpPr>
          <p:spPr>
            <a:xfrm>
              <a:off x="6421729" y="3609819"/>
              <a:ext cx="2416866" cy="3046988"/>
            </a:xfrm>
            <a:prstGeom prst="rect">
              <a:avLst/>
            </a:prstGeom>
            <a:solidFill>
              <a:schemeClr val="bg1">
                <a:lumMod val="95000"/>
              </a:schemeClr>
            </a:solidFill>
            <a:ln>
              <a:solidFill>
                <a:schemeClr val="tx1"/>
              </a:solidFill>
            </a:ln>
          </p:spPr>
          <p:txBody>
            <a:bodyPr wrap="square" rtlCol="0">
              <a:spAutoFit/>
            </a:bodyPr>
            <a:lstStyle/>
            <a:p>
              <a:r>
                <a:rPr lang="en-US" sz="2400" b="1" dirty="0">
                  <a:latin typeface="Arial" panose="020B0604020202020204" pitchFamily="34" charset="0"/>
                  <a:cs typeface="Arial" panose="020B0604020202020204" pitchFamily="34" charset="0"/>
                </a:rPr>
                <a:t>Jeremiah 38:4</a:t>
              </a:r>
            </a:p>
            <a:p>
              <a:r>
                <a:rPr lang="en-US" sz="2400" b="1" dirty="0">
                  <a:latin typeface="Arial" panose="020B0604020202020204" pitchFamily="34" charset="0"/>
                  <a:cs typeface="Arial" panose="020B0604020202020204" pitchFamily="34" charset="0"/>
                </a:rPr>
                <a:t>Jeremiah 38:16</a:t>
              </a:r>
            </a:p>
            <a:p>
              <a:r>
                <a:rPr lang="en-US" sz="2400" b="1" dirty="0">
                  <a:latin typeface="Arial" panose="020B0604020202020204" pitchFamily="34" charset="0"/>
                  <a:cs typeface="Arial" panose="020B0604020202020204" pitchFamily="34" charset="0"/>
                </a:rPr>
                <a:t>Matthew 23:35</a:t>
              </a:r>
            </a:p>
            <a:p>
              <a:r>
                <a:rPr lang="en-US" sz="2400" b="1" dirty="0">
                  <a:latin typeface="Arial" panose="020B0604020202020204" pitchFamily="34" charset="0"/>
                  <a:cs typeface="Arial" panose="020B0604020202020204" pitchFamily="34" charset="0"/>
                </a:rPr>
                <a:t>Matthew 23:37</a:t>
              </a:r>
            </a:p>
            <a:p>
              <a:r>
                <a:rPr lang="en-US" sz="2400" b="1" dirty="0">
                  <a:latin typeface="Arial" panose="020B0604020202020204" pitchFamily="34" charset="0"/>
                  <a:cs typeface="Arial" panose="020B0604020202020204" pitchFamily="34" charset="0"/>
                </a:rPr>
                <a:t>Matthew 21:35</a:t>
              </a:r>
            </a:p>
            <a:p>
              <a:r>
                <a:rPr lang="en-US" sz="2400" b="1" dirty="0">
                  <a:latin typeface="Arial" panose="020B0604020202020204" pitchFamily="34" charset="0"/>
                  <a:cs typeface="Arial" panose="020B0604020202020204" pitchFamily="34" charset="0"/>
                </a:rPr>
                <a:t>Matthew 22:6</a:t>
              </a:r>
            </a:p>
            <a:p>
              <a:r>
                <a:rPr lang="en-US" sz="2400" b="1" dirty="0">
                  <a:latin typeface="Arial" panose="020B0604020202020204" pitchFamily="34" charset="0"/>
                  <a:cs typeface="Arial" panose="020B0604020202020204" pitchFamily="34" charset="0"/>
                </a:rPr>
                <a:t>Matthew 23:31</a:t>
              </a:r>
            </a:p>
            <a:p>
              <a:r>
                <a:rPr lang="en-US" sz="2400" b="1" dirty="0">
                  <a:latin typeface="Arial" panose="020B0604020202020204" pitchFamily="34" charset="0"/>
                  <a:cs typeface="Arial" panose="020B0604020202020204" pitchFamily="34" charset="0"/>
                </a:rPr>
                <a:t>Luke 13:34</a:t>
              </a:r>
            </a:p>
          </p:txBody>
        </p:sp>
        <p:sp>
          <p:nvSpPr>
            <p:cNvPr id="12" name="TextBox 11">
              <a:extLst>
                <a:ext uri="{FF2B5EF4-FFF2-40B4-BE49-F238E27FC236}">
                  <a16:creationId xmlns:a16="http://schemas.microsoft.com/office/drawing/2014/main" id="{1860A872-755D-9D45-FE6D-4CF864BBF784}"/>
                </a:ext>
              </a:extLst>
            </p:cNvPr>
            <p:cNvSpPr txBox="1"/>
            <p:nvPr/>
          </p:nvSpPr>
          <p:spPr>
            <a:xfrm>
              <a:off x="3144524" y="3609819"/>
              <a:ext cx="2507581" cy="3046988"/>
            </a:xfrm>
            <a:prstGeom prst="rect">
              <a:avLst/>
            </a:prstGeom>
            <a:solidFill>
              <a:schemeClr val="bg1">
                <a:lumMod val="95000"/>
              </a:schemeClr>
            </a:solidFill>
            <a:ln>
              <a:solidFill>
                <a:schemeClr val="tx1"/>
              </a:solidFill>
            </a:ln>
          </p:spPr>
          <p:txBody>
            <a:bodyPr wrap="square" rtlCol="0">
              <a:spAutoFit/>
            </a:bodyPr>
            <a:lstStyle/>
            <a:p>
              <a:r>
                <a:rPr lang="en-US" sz="2400" b="1" dirty="0">
                  <a:latin typeface="Arial" panose="020B0604020202020204" pitchFamily="34" charset="0"/>
                  <a:cs typeface="Arial" panose="020B0604020202020204" pitchFamily="34" charset="0"/>
                </a:rPr>
                <a:t>2 Kings 6:31</a:t>
              </a:r>
            </a:p>
            <a:p>
              <a:r>
                <a:rPr lang="en-US" sz="2400" b="1" dirty="0">
                  <a:latin typeface="Arial" panose="020B0604020202020204" pitchFamily="34" charset="0"/>
                  <a:cs typeface="Arial" panose="020B0604020202020204" pitchFamily="34" charset="0"/>
                </a:rPr>
                <a:t>2 Kings 6:32</a:t>
              </a:r>
            </a:p>
            <a:p>
              <a:r>
                <a:rPr lang="en-US" sz="2400" b="1" dirty="0">
                  <a:latin typeface="Arial" panose="020B0604020202020204" pitchFamily="34" charset="0"/>
                  <a:cs typeface="Arial" panose="020B0604020202020204" pitchFamily="34" charset="0"/>
                </a:rPr>
                <a:t>2 Kings 9:7</a:t>
              </a:r>
            </a:p>
            <a:p>
              <a:r>
                <a:rPr lang="en-US" sz="2400" b="1" dirty="0">
                  <a:latin typeface="Arial" panose="020B0604020202020204" pitchFamily="34" charset="0"/>
                  <a:cs typeface="Arial" panose="020B0604020202020204" pitchFamily="34" charset="0"/>
                </a:rPr>
                <a:t>Nehemiah 9:26</a:t>
              </a:r>
            </a:p>
            <a:p>
              <a:r>
                <a:rPr lang="en-US" sz="2400" b="1" dirty="0">
                  <a:latin typeface="Arial" panose="020B0604020202020204" pitchFamily="34" charset="0"/>
                  <a:cs typeface="Arial" panose="020B0604020202020204" pitchFamily="34" charset="0"/>
                </a:rPr>
                <a:t>Jeremiah 2:30</a:t>
              </a:r>
            </a:p>
            <a:p>
              <a:r>
                <a:rPr lang="en-US" sz="2400" b="1" dirty="0">
                  <a:latin typeface="Arial" panose="020B0604020202020204" pitchFamily="34" charset="0"/>
                  <a:cs typeface="Arial" panose="020B0604020202020204" pitchFamily="34" charset="0"/>
                </a:rPr>
                <a:t>Jeremiah 11:21</a:t>
              </a:r>
            </a:p>
            <a:p>
              <a:r>
                <a:rPr lang="en-US" sz="2400" b="1" dirty="0">
                  <a:latin typeface="Arial" panose="020B0604020202020204" pitchFamily="34" charset="0"/>
                  <a:cs typeface="Arial" panose="020B0604020202020204" pitchFamily="34" charset="0"/>
                </a:rPr>
                <a:t>Jeremiah 29:21</a:t>
              </a:r>
            </a:p>
            <a:p>
              <a:r>
                <a:rPr lang="en-US" sz="2400" b="1" dirty="0">
                  <a:latin typeface="Arial" panose="020B0604020202020204" pitchFamily="34" charset="0"/>
                  <a:cs typeface="Arial" panose="020B0604020202020204" pitchFamily="34" charset="0"/>
                </a:rPr>
                <a:t>Mark 12:3-8</a:t>
              </a:r>
            </a:p>
          </p:txBody>
        </p:sp>
      </p:grpSp>
    </p:spTree>
    <p:extLst>
      <p:ext uri="{BB962C8B-B14F-4D97-AF65-F5344CB8AC3E}">
        <p14:creationId xmlns:p14="http://schemas.microsoft.com/office/powerpoint/2010/main" val="1484156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F25CBC3-5BE7-4364-90F4-62CF90F4FC6F}"/>
              </a:ext>
            </a:extLst>
          </p:cNvPr>
          <p:cNvSpPr/>
          <p:nvPr/>
        </p:nvSpPr>
        <p:spPr>
          <a:xfrm>
            <a:off x="5296978" y="6152444"/>
            <a:ext cx="5993321" cy="56164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21</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TEMPLATE</a:t>
            </a:r>
          </a:p>
        </p:txBody>
      </p:sp>
      <p:sp>
        <p:nvSpPr>
          <p:cNvPr id="4" name="TextBox 3">
            <a:extLst>
              <a:ext uri="{FF2B5EF4-FFF2-40B4-BE49-F238E27FC236}">
                <a16:creationId xmlns:a16="http://schemas.microsoft.com/office/drawing/2014/main" id="{3DBD563F-9478-ADE8-721B-71A24C1FE6DA}"/>
              </a:ext>
            </a:extLst>
          </p:cNvPr>
          <p:cNvSpPr txBox="1"/>
          <p:nvPr/>
        </p:nvSpPr>
        <p:spPr>
          <a:xfrm>
            <a:off x="5296978" y="620116"/>
            <a:ext cx="5993321" cy="6093976"/>
          </a:xfrm>
          <a:prstGeom prst="rect">
            <a:avLst/>
          </a:prstGeom>
          <a:noFill/>
          <a:ln>
            <a:noFill/>
          </a:ln>
        </p:spPr>
        <p:txBody>
          <a:bodyPr wrap="square" rtlCol="0">
            <a:spAutoFit/>
          </a:bodyPr>
          <a:lstStyle/>
          <a:p>
            <a:pPr algn="ctr"/>
            <a:r>
              <a:rPr lang="en-US" sz="2600" b="1" dirty="0">
                <a:solidFill>
                  <a:srgbClr val="C00000"/>
                </a:solidFill>
                <a:latin typeface="Arial" panose="020B0604020202020204" pitchFamily="34" charset="0"/>
                <a:cs typeface="Arial" panose="020B0604020202020204" pitchFamily="34" charset="0"/>
              </a:rPr>
              <a:t>“Trumpet Angels” 1 – 7</a:t>
            </a:r>
          </a:p>
          <a:p>
            <a:endParaRPr lang="en-US" sz="2600" b="1" dirty="0">
              <a:latin typeface="Arial" panose="020B0604020202020204" pitchFamily="34" charset="0"/>
              <a:cs typeface="Arial" panose="020B0604020202020204" pitchFamily="34" charset="0"/>
            </a:endParaRPr>
          </a:p>
          <a:p>
            <a:r>
              <a:rPr lang="en-US" sz="2600" b="1" dirty="0">
                <a:latin typeface="Arial" panose="020B0604020202020204" pitchFamily="34" charset="0"/>
                <a:cs typeface="Arial" panose="020B0604020202020204" pitchFamily="34" charset="0"/>
              </a:rPr>
              <a:t>#1 - Trees and grass burned</a:t>
            </a:r>
          </a:p>
          <a:p>
            <a:endParaRPr lang="en-US" sz="2600" b="1" dirty="0">
              <a:latin typeface="Arial" panose="020B0604020202020204" pitchFamily="34" charset="0"/>
              <a:cs typeface="Arial" panose="020B0604020202020204" pitchFamily="34" charset="0"/>
            </a:endParaRPr>
          </a:p>
          <a:p>
            <a:r>
              <a:rPr lang="en-US" sz="2600" b="1" dirty="0">
                <a:latin typeface="Arial" panose="020B0604020202020204" pitchFamily="34" charset="0"/>
                <a:cs typeface="Arial" panose="020B0604020202020204" pitchFamily="34" charset="0"/>
              </a:rPr>
              <a:t>#2 - Mountain cast into sea</a:t>
            </a:r>
          </a:p>
          <a:p>
            <a:endParaRPr lang="en-US" sz="2600" b="1" dirty="0">
              <a:latin typeface="Arial" panose="020B0604020202020204" pitchFamily="34" charset="0"/>
              <a:cs typeface="Arial" panose="020B0604020202020204" pitchFamily="34" charset="0"/>
            </a:endParaRPr>
          </a:p>
          <a:p>
            <a:r>
              <a:rPr lang="en-US" sz="2600" b="1" dirty="0">
                <a:latin typeface="Arial" panose="020B0604020202020204" pitchFamily="34" charset="0"/>
                <a:cs typeface="Arial" panose="020B0604020202020204" pitchFamily="34" charset="0"/>
              </a:rPr>
              <a:t>#3 - Water became bitter; death</a:t>
            </a:r>
          </a:p>
          <a:p>
            <a:endParaRPr lang="en-US" sz="2600" b="1" dirty="0">
              <a:latin typeface="Arial" panose="020B0604020202020204" pitchFamily="34" charset="0"/>
              <a:cs typeface="Arial" panose="020B0604020202020204" pitchFamily="34" charset="0"/>
            </a:endParaRPr>
          </a:p>
          <a:p>
            <a:r>
              <a:rPr lang="en-US" sz="2600" b="1" dirty="0">
                <a:latin typeface="Arial" panose="020B0604020202020204" pitchFamily="34" charset="0"/>
                <a:cs typeface="Arial" panose="020B0604020202020204" pitchFamily="34" charset="0"/>
              </a:rPr>
              <a:t>#4 - Sun, moon, stars darkened</a:t>
            </a:r>
          </a:p>
          <a:p>
            <a:endParaRPr lang="en-US" sz="2600" b="1" dirty="0">
              <a:latin typeface="Arial" panose="020B0604020202020204" pitchFamily="34" charset="0"/>
              <a:cs typeface="Arial" panose="020B0604020202020204" pitchFamily="34" charset="0"/>
            </a:endParaRPr>
          </a:p>
          <a:p>
            <a:r>
              <a:rPr lang="en-US" sz="2600" b="1" dirty="0">
                <a:latin typeface="Arial" panose="020B0604020202020204" pitchFamily="34" charset="0"/>
                <a:cs typeface="Arial" panose="020B0604020202020204" pitchFamily="34" charset="0"/>
              </a:rPr>
              <a:t>#5 - Bottomless pit unlocked</a:t>
            </a:r>
          </a:p>
          <a:p>
            <a:endParaRPr lang="en-US" sz="2600" b="1" dirty="0">
              <a:latin typeface="Arial" panose="020B0604020202020204" pitchFamily="34" charset="0"/>
              <a:cs typeface="Arial" panose="020B0604020202020204" pitchFamily="34" charset="0"/>
            </a:endParaRPr>
          </a:p>
          <a:p>
            <a:r>
              <a:rPr lang="en-US" sz="2600" b="1" dirty="0">
                <a:latin typeface="Arial" panose="020B0604020202020204" pitchFamily="34" charset="0"/>
                <a:cs typeface="Arial" panose="020B0604020202020204" pitchFamily="34" charset="0"/>
              </a:rPr>
              <a:t>#6 - Armies gather to make war</a:t>
            </a:r>
          </a:p>
          <a:p>
            <a:endParaRPr lang="en-US" sz="2600" b="1" dirty="0">
              <a:latin typeface="Arial" panose="020B0604020202020204" pitchFamily="34" charset="0"/>
              <a:cs typeface="Arial" panose="020B0604020202020204" pitchFamily="34" charset="0"/>
            </a:endParaRPr>
          </a:p>
          <a:p>
            <a:r>
              <a:rPr lang="en-US" sz="2600" b="1" dirty="0">
                <a:solidFill>
                  <a:srgbClr val="C00000"/>
                </a:solidFill>
                <a:latin typeface="Arial" panose="020B0604020202020204" pitchFamily="34" charset="0"/>
                <a:cs typeface="Arial" panose="020B0604020202020204" pitchFamily="34" charset="0"/>
              </a:rPr>
              <a:t>#7 - Kingdom proclaimed (Rev 11:15)</a:t>
            </a:r>
          </a:p>
        </p:txBody>
      </p:sp>
      <p:pic>
        <p:nvPicPr>
          <p:cNvPr id="13" name="Picture 4" descr="angel blowing trumpet reversed on transparent background - Signs Of The  Last Days">
            <a:extLst>
              <a:ext uri="{FF2B5EF4-FFF2-40B4-BE49-F238E27FC236}">
                <a16:creationId xmlns:a16="http://schemas.microsoft.com/office/drawing/2014/main" id="{9E8A07FC-EECB-0871-027B-E576B20A9E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231932" y="785628"/>
            <a:ext cx="4694265" cy="575542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0658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5A9CEC6-DD86-2089-5113-76716B30B005}"/>
              </a:ext>
            </a:extLst>
          </p:cNvPr>
          <p:cNvSpPr>
            <a:spLocks noGrp="1"/>
          </p:cNvSpPr>
          <p:nvPr>
            <p:ph type="sldNum" sz="quarter" idx="10"/>
          </p:nvPr>
        </p:nvSpPr>
        <p:spPr/>
        <p:txBody>
          <a:bodyPr/>
          <a:lstStyle/>
          <a:p>
            <a:fld id="{074AB93A-AEF6-4B2B-8015-AB1375F19FCF}" type="slidenum">
              <a:rPr lang="en-US" smtClean="0"/>
              <a:pPr/>
              <a:t>22</a:t>
            </a:fld>
            <a:endParaRPr lang="en-US"/>
          </a:p>
        </p:txBody>
      </p:sp>
      <p:sp>
        <p:nvSpPr>
          <p:cNvPr id="3" name="TextBox 2">
            <a:extLst>
              <a:ext uri="{FF2B5EF4-FFF2-40B4-BE49-F238E27FC236}">
                <a16:creationId xmlns:a16="http://schemas.microsoft.com/office/drawing/2014/main" id="{29A4468F-9A25-864E-EE2A-3A0FB8DC48FB}"/>
              </a:ext>
            </a:extLst>
          </p:cNvPr>
          <p:cNvSpPr txBox="1"/>
          <p:nvPr/>
        </p:nvSpPr>
        <p:spPr>
          <a:xfrm>
            <a:off x="-10510" y="625272"/>
            <a:ext cx="12202510" cy="5693866"/>
          </a:xfrm>
          <a:prstGeom prst="rect">
            <a:avLst/>
          </a:prstGeom>
          <a:solidFill>
            <a:srgbClr val="FFFF00"/>
          </a:solidFill>
          <a:ln>
            <a:solidFill>
              <a:schemeClr val="tx1"/>
            </a:solidFill>
          </a:ln>
        </p:spPr>
        <p:txBody>
          <a:bodyPr wrap="square">
            <a:spAutoFit/>
          </a:bodyPr>
          <a:lstStyle/>
          <a:p>
            <a:r>
              <a:rPr lang="en-US" sz="2800" b="1" baseline="30000" dirty="0">
                <a:solidFill>
                  <a:srgbClr val="C00000"/>
                </a:solidFill>
                <a:latin typeface="Arial" panose="020B0604020202020204" pitchFamily="34" charset="0"/>
                <a:cs typeface="Arial" panose="020B0604020202020204" pitchFamily="34" charset="0"/>
              </a:rPr>
              <a:t>15  </a:t>
            </a:r>
            <a:r>
              <a:rPr lang="en-US" sz="2800" b="1" dirty="0">
                <a:solidFill>
                  <a:srgbClr val="C00000"/>
                </a:solidFill>
                <a:latin typeface="Arial" panose="020B0604020202020204" pitchFamily="34" charset="0"/>
                <a:cs typeface="Arial" panose="020B0604020202020204" pitchFamily="34" charset="0"/>
              </a:rPr>
              <a:t>And the seventh angel sounded; and there were great voices in heaven, saying, The kingdoms of this world are become the kingdoms of our Lord, and of his Christ; and he shall reign for ever and ever.</a:t>
            </a:r>
          </a:p>
          <a:p>
            <a:r>
              <a:rPr lang="en-US" sz="2800" b="1" baseline="30000" dirty="0">
                <a:solidFill>
                  <a:srgbClr val="C00000"/>
                </a:solidFill>
                <a:latin typeface="Arial" panose="020B0604020202020204" pitchFamily="34" charset="0"/>
                <a:cs typeface="Arial" panose="020B0604020202020204" pitchFamily="34" charset="0"/>
              </a:rPr>
              <a:t>16  </a:t>
            </a:r>
            <a:r>
              <a:rPr lang="en-US" sz="2800" b="1" dirty="0">
                <a:latin typeface="Arial" panose="020B0604020202020204" pitchFamily="34" charset="0"/>
                <a:cs typeface="Arial" panose="020B0604020202020204" pitchFamily="34" charset="0"/>
              </a:rPr>
              <a:t>And the four and twenty elders, which sat before God on their seats, fell upon their faces, and worshipped God,</a:t>
            </a:r>
          </a:p>
          <a:p>
            <a:r>
              <a:rPr lang="en-US" sz="2800" b="1" baseline="30000" dirty="0">
                <a:solidFill>
                  <a:srgbClr val="C00000"/>
                </a:solidFill>
                <a:latin typeface="Arial" panose="020B0604020202020204" pitchFamily="34" charset="0"/>
                <a:cs typeface="Arial" panose="020B0604020202020204" pitchFamily="34" charset="0"/>
              </a:rPr>
              <a:t>17  </a:t>
            </a:r>
            <a:r>
              <a:rPr lang="en-US" sz="2800" b="1" dirty="0">
                <a:latin typeface="Arial" panose="020B0604020202020204" pitchFamily="34" charset="0"/>
                <a:cs typeface="Arial" panose="020B0604020202020204" pitchFamily="34" charset="0"/>
              </a:rPr>
              <a:t>Saying, We give thee thanks, O Lord God Almighty, which art, and </a:t>
            </a:r>
            <a:r>
              <a:rPr lang="en-US" sz="2800" b="1" dirty="0" err="1">
                <a:latin typeface="Arial" panose="020B0604020202020204" pitchFamily="34" charset="0"/>
                <a:cs typeface="Arial" panose="020B0604020202020204" pitchFamily="34" charset="0"/>
              </a:rPr>
              <a:t>wast</a:t>
            </a:r>
            <a:r>
              <a:rPr lang="en-US" sz="2800" b="1" dirty="0">
                <a:latin typeface="Arial" panose="020B0604020202020204" pitchFamily="34" charset="0"/>
                <a:cs typeface="Arial" panose="020B0604020202020204" pitchFamily="34" charset="0"/>
              </a:rPr>
              <a:t>, and art to come; because thou hast taken to thee thy great power, and hast reigned.</a:t>
            </a:r>
          </a:p>
          <a:p>
            <a:r>
              <a:rPr lang="en-US" sz="2800" b="1" baseline="30000" dirty="0">
                <a:solidFill>
                  <a:srgbClr val="C00000"/>
                </a:solidFill>
                <a:latin typeface="Arial" panose="020B0604020202020204" pitchFamily="34" charset="0"/>
                <a:cs typeface="Arial" panose="020B0604020202020204" pitchFamily="34" charset="0"/>
              </a:rPr>
              <a:t>18  </a:t>
            </a:r>
            <a:r>
              <a:rPr lang="en-US" sz="2800" b="1" dirty="0">
                <a:latin typeface="Arial" panose="020B0604020202020204" pitchFamily="34" charset="0"/>
                <a:cs typeface="Arial" panose="020B0604020202020204" pitchFamily="34" charset="0"/>
              </a:rPr>
              <a:t>And the nations were angry, and thy wrath is come, </a:t>
            </a:r>
            <a:r>
              <a:rPr lang="en-US" sz="2800" b="1" dirty="0">
                <a:solidFill>
                  <a:srgbClr val="C00000"/>
                </a:solidFill>
                <a:latin typeface="Arial" panose="020B0604020202020204" pitchFamily="34" charset="0"/>
                <a:cs typeface="Arial" panose="020B0604020202020204" pitchFamily="34" charset="0"/>
              </a:rPr>
              <a:t>and the time of the dead, that they should be judged</a:t>
            </a:r>
            <a:r>
              <a:rPr lang="en-US" sz="2800" b="1" dirty="0">
                <a:latin typeface="Arial" panose="020B0604020202020204" pitchFamily="34" charset="0"/>
                <a:cs typeface="Arial" panose="020B0604020202020204" pitchFamily="34" charset="0"/>
              </a:rPr>
              <a:t>, and that thou shouldest give reward unto thy servants the prophets, and to the saints, and them that fear thy name, small and great; and shouldest destroy them which destroy the earth.</a:t>
            </a:r>
          </a:p>
        </p:txBody>
      </p:sp>
      <p:sp>
        <p:nvSpPr>
          <p:cNvPr id="4" name="Title 1">
            <a:extLst>
              <a:ext uri="{FF2B5EF4-FFF2-40B4-BE49-F238E27FC236}">
                <a16:creationId xmlns:a16="http://schemas.microsoft.com/office/drawing/2014/main" id="{FDD4E7D3-5D83-19EE-AF11-189C12D209D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11:15-18</a:t>
            </a:r>
          </a:p>
        </p:txBody>
      </p:sp>
    </p:spTree>
    <p:extLst>
      <p:ext uri="{BB962C8B-B14F-4D97-AF65-F5344CB8AC3E}">
        <p14:creationId xmlns:p14="http://schemas.microsoft.com/office/powerpoint/2010/main" val="406377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F0C4087-5BF4-2684-ADA8-3922D97A076D}"/>
              </a:ext>
            </a:extLst>
          </p:cNvPr>
          <p:cNvSpPr>
            <a:spLocks noGrp="1"/>
          </p:cNvSpPr>
          <p:nvPr>
            <p:ph type="sldNum" sz="quarter" idx="10"/>
          </p:nvPr>
        </p:nvSpPr>
        <p:spPr/>
        <p:txBody>
          <a:bodyPr/>
          <a:lstStyle/>
          <a:p>
            <a:fld id="{074AB93A-AEF6-4B2B-8015-AB1375F19FCF}" type="slidenum">
              <a:rPr lang="en-US" smtClean="0"/>
              <a:pPr/>
              <a:t>23</a:t>
            </a:fld>
            <a:endParaRPr lang="en-US"/>
          </a:p>
        </p:txBody>
      </p:sp>
      <p:sp>
        <p:nvSpPr>
          <p:cNvPr id="3" name="Rectangle 2">
            <a:extLst>
              <a:ext uri="{FF2B5EF4-FFF2-40B4-BE49-F238E27FC236}">
                <a16:creationId xmlns:a16="http://schemas.microsoft.com/office/drawing/2014/main" id="{99868636-6D3F-D516-53CD-EF9216ACF0B1}"/>
              </a:ext>
            </a:extLst>
          </p:cNvPr>
          <p:cNvSpPr/>
          <p:nvPr/>
        </p:nvSpPr>
        <p:spPr>
          <a:xfrm>
            <a:off x="-39810" y="0"/>
            <a:ext cx="12231810"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6CA2DBF-383B-06DF-FE88-B0B26594C079}"/>
              </a:ext>
            </a:extLst>
          </p:cNvPr>
          <p:cNvSpPr txBox="1"/>
          <p:nvPr/>
        </p:nvSpPr>
        <p:spPr>
          <a:xfrm>
            <a:off x="1844260" y="2638356"/>
            <a:ext cx="8503483" cy="1569660"/>
          </a:xfrm>
          <a:prstGeom prst="rect">
            <a:avLst/>
          </a:prstGeom>
          <a:noFill/>
        </p:spPr>
        <p:txBody>
          <a:bodyPr wrap="none" rtlCol="0">
            <a:spAutoFit/>
          </a:bodyPr>
          <a:lstStyle/>
          <a:p>
            <a:pPr algn="ctr"/>
            <a:r>
              <a:rPr lang="en-US" sz="9600" b="1" dirty="0">
                <a:solidFill>
                  <a:srgbClr val="FFFF00"/>
                </a:solidFill>
                <a:latin typeface="Arial Rounded MT Bold" panose="020F0704030504030204" pitchFamily="34" charset="0"/>
                <a:cs typeface="Arial" panose="020B0604020202020204" pitchFamily="34" charset="0"/>
              </a:rPr>
              <a:t>Revelation  12</a:t>
            </a:r>
          </a:p>
        </p:txBody>
      </p:sp>
    </p:spTree>
    <p:extLst>
      <p:ext uri="{BB962C8B-B14F-4D97-AF65-F5344CB8AC3E}">
        <p14:creationId xmlns:p14="http://schemas.microsoft.com/office/powerpoint/2010/main" val="1193926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A9989DA-82A1-158D-15B4-7C6DDF2F6B15}"/>
              </a:ext>
            </a:extLst>
          </p:cNvPr>
          <p:cNvSpPr>
            <a:spLocks noGrp="1"/>
          </p:cNvSpPr>
          <p:nvPr>
            <p:ph type="sldNum" sz="quarter" idx="10"/>
          </p:nvPr>
        </p:nvSpPr>
        <p:spPr/>
        <p:txBody>
          <a:bodyPr/>
          <a:lstStyle/>
          <a:p>
            <a:fld id="{074AB93A-AEF6-4B2B-8015-AB1375F19FCF}" type="slidenum">
              <a:rPr lang="en-US" smtClean="0"/>
              <a:pPr/>
              <a:t>24</a:t>
            </a:fld>
            <a:endParaRPr lang="en-US"/>
          </a:p>
        </p:txBody>
      </p:sp>
      <p:sp>
        <p:nvSpPr>
          <p:cNvPr id="5" name="TextBox 4">
            <a:extLst>
              <a:ext uri="{FF2B5EF4-FFF2-40B4-BE49-F238E27FC236}">
                <a16:creationId xmlns:a16="http://schemas.microsoft.com/office/drawing/2014/main" id="{157792C1-D239-D481-F3A2-4A2A3DEECAB6}"/>
              </a:ext>
            </a:extLst>
          </p:cNvPr>
          <p:cNvSpPr txBox="1"/>
          <p:nvPr/>
        </p:nvSpPr>
        <p:spPr>
          <a:xfrm>
            <a:off x="-9832" y="627507"/>
            <a:ext cx="12201832" cy="2677656"/>
          </a:xfrm>
          <a:prstGeom prst="rect">
            <a:avLst/>
          </a:prstGeom>
          <a:solidFill>
            <a:srgbClr val="FFFF00"/>
          </a:solidFill>
          <a:ln>
            <a:solidFill>
              <a:schemeClr val="tx1"/>
            </a:solidFill>
          </a:ln>
        </p:spPr>
        <p:txBody>
          <a:bodyPr wrap="square">
            <a:spAutoFit/>
          </a:bodyPr>
          <a:lstStyle/>
          <a:p>
            <a:r>
              <a:rPr lang="en-US" sz="2800" b="1" baseline="30000" dirty="0">
                <a:solidFill>
                  <a:srgbClr val="C00000"/>
                </a:solidFill>
                <a:latin typeface="Arial" panose="020B0604020202020204" pitchFamily="34" charset="0"/>
                <a:cs typeface="Arial" panose="020B0604020202020204" pitchFamily="34" charset="0"/>
              </a:rPr>
              <a:t>7</a:t>
            </a:r>
            <a:r>
              <a:rPr lang="en-US" sz="2800" b="1" dirty="0">
                <a:latin typeface="Arial" panose="020B0604020202020204" pitchFamily="34" charset="0"/>
                <a:cs typeface="Arial" panose="020B0604020202020204" pitchFamily="34" charset="0"/>
              </a:rPr>
              <a:t>  </a:t>
            </a:r>
            <a:r>
              <a:rPr lang="en-US" sz="2800" b="1" i="1" dirty="0">
                <a:latin typeface="Arial" panose="020B0604020202020204" pitchFamily="34" charset="0"/>
                <a:cs typeface="Arial" panose="020B0604020202020204" pitchFamily="34" charset="0"/>
              </a:rPr>
              <a:t>And there was war in heaven: Michael and his angels fought against the dragon; and the dragon fought and his angels,</a:t>
            </a:r>
            <a:endParaRPr lang="en-US" sz="2800" b="1" i="1" baseline="30000" dirty="0">
              <a:solidFill>
                <a:srgbClr val="C00000"/>
              </a:solidFill>
              <a:latin typeface="Arial" panose="020B0604020202020204" pitchFamily="34" charset="0"/>
              <a:cs typeface="Arial" panose="020B0604020202020204" pitchFamily="34" charset="0"/>
            </a:endParaRPr>
          </a:p>
          <a:p>
            <a:r>
              <a:rPr lang="en-US" sz="2800" b="1" baseline="30000" dirty="0">
                <a:solidFill>
                  <a:srgbClr val="C00000"/>
                </a:solidFill>
                <a:latin typeface="Arial" panose="020B0604020202020204" pitchFamily="34" charset="0"/>
                <a:cs typeface="Arial" panose="020B0604020202020204" pitchFamily="34" charset="0"/>
              </a:rPr>
              <a:t>8</a:t>
            </a:r>
            <a:r>
              <a:rPr lang="en-US" sz="2800" b="1" dirty="0">
                <a:latin typeface="Arial" panose="020B0604020202020204" pitchFamily="34" charset="0"/>
                <a:cs typeface="Arial" panose="020B0604020202020204" pitchFamily="34" charset="0"/>
              </a:rPr>
              <a:t>  </a:t>
            </a:r>
            <a:r>
              <a:rPr lang="en-US" sz="2800" b="1" i="1" dirty="0">
                <a:latin typeface="Arial" panose="020B0604020202020204" pitchFamily="34" charset="0"/>
                <a:cs typeface="Arial" panose="020B0604020202020204" pitchFamily="34" charset="0"/>
              </a:rPr>
              <a:t>And prevailed not; neither was their place found any more in heaven.</a:t>
            </a:r>
            <a:endParaRPr lang="en-US" sz="2800" b="1" i="1" baseline="30000" dirty="0">
              <a:solidFill>
                <a:srgbClr val="C00000"/>
              </a:solidFill>
              <a:latin typeface="Arial" panose="020B0604020202020204" pitchFamily="34" charset="0"/>
              <a:cs typeface="Arial" panose="020B0604020202020204" pitchFamily="34" charset="0"/>
            </a:endParaRPr>
          </a:p>
          <a:p>
            <a:r>
              <a:rPr lang="en-US" sz="2800" b="1" baseline="30000" dirty="0">
                <a:solidFill>
                  <a:srgbClr val="C00000"/>
                </a:solidFill>
                <a:latin typeface="Arial" panose="020B0604020202020204" pitchFamily="34" charset="0"/>
                <a:cs typeface="Arial" panose="020B0604020202020204" pitchFamily="34" charset="0"/>
              </a:rPr>
              <a:t>9</a:t>
            </a:r>
            <a:r>
              <a:rPr lang="en-US" sz="2800" b="1" dirty="0">
                <a:latin typeface="Arial" panose="020B0604020202020204" pitchFamily="34" charset="0"/>
                <a:cs typeface="Arial" panose="020B0604020202020204" pitchFamily="34" charset="0"/>
              </a:rPr>
              <a:t>  </a:t>
            </a:r>
            <a:r>
              <a:rPr lang="en-US" sz="2800" b="1" i="1" dirty="0">
                <a:latin typeface="Arial" panose="020B0604020202020204" pitchFamily="34" charset="0"/>
                <a:cs typeface="Arial" panose="020B0604020202020204" pitchFamily="34" charset="0"/>
              </a:rPr>
              <a:t>And the great dragon was cast out, that old serpent, called the Devil, and Satan, which deceives the whole world: he was cast out into the earth, and his angels were cast out with him.</a:t>
            </a:r>
          </a:p>
        </p:txBody>
      </p:sp>
      <p:sp>
        <p:nvSpPr>
          <p:cNvPr id="6" name="Title 1">
            <a:extLst>
              <a:ext uri="{FF2B5EF4-FFF2-40B4-BE49-F238E27FC236}">
                <a16:creationId xmlns:a16="http://schemas.microsoft.com/office/drawing/2014/main" id="{A6CF2A4E-7A72-D4A9-D5B9-DBFCAC542658}"/>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12:7-9</a:t>
            </a:r>
          </a:p>
          <a:p>
            <a:pPr algn="ct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EFD48BFF-4C71-92A5-B5D8-1E78CAF69349}"/>
              </a:ext>
            </a:extLst>
          </p:cNvPr>
          <p:cNvSpPr txBox="1"/>
          <p:nvPr/>
        </p:nvSpPr>
        <p:spPr>
          <a:xfrm>
            <a:off x="176597" y="4326248"/>
            <a:ext cx="11756572" cy="1384995"/>
          </a:xfrm>
          <a:prstGeom prst="rect">
            <a:avLst/>
          </a:prstGeom>
          <a:noFill/>
        </p:spPr>
        <p:txBody>
          <a:bodyPr wrap="square" rtlCol="0">
            <a:spAutoFit/>
          </a:bodyPr>
          <a:lstStyle/>
          <a:p>
            <a:pPr marL="342900" indent="-342900">
              <a:buFont typeface="Arial" panose="020B0604020202020204" pitchFamily="34" charset="0"/>
              <a:buChar char="•"/>
            </a:pPr>
            <a:r>
              <a:rPr lang="en-US" sz="2800" b="1" dirty="0">
                <a:latin typeface="Arial" panose="020B0604020202020204" pitchFamily="34" charset="0"/>
                <a:ea typeface="Calibri" panose="020F0502020204030204" pitchFamily="34" charset="0"/>
                <a:cs typeface="Arial" panose="020B0604020202020204" pitchFamily="34" charset="0"/>
              </a:rPr>
              <a:t>War literal or symbolic/figurative?</a:t>
            </a:r>
          </a:p>
          <a:p>
            <a:pPr marL="342900" indent="-342900">
              <a:buFont typeface="Arial" panose="020B0604020202020204" pitchFamily="34" charset="0"/>
              <a:buChar char="•"/>
            </a:pPr>
            <a:endParaRPr lang="en-US" sz="2800" b="1" dirty="0">
              <a:latin typeface="Arial" panose="020B0604020202020204" pitchFamily="34" charset="0"/>
              <a:ea typeface="Calibri" panose="020F0502020204030204" pitchFamily="34" charset="0"/>
              <a:cs typeface="Arial" panose="020B0604020202020204" pitchFamily="34" charset="0"/>
            </a:endParaRPr>
          </a:p>
          <a:p>
            <a:pPr marL="342900" indent="-342900">
              <a:buFont typeface="Arial" panose="020B0604020202020204" pitchFamily="34" charset="0"/>
              <a:buChar char="•"/>
            </a:pPr>
            <a:r>
              <a:rPr lang="en-US" sz="2800" b="1" dirty="0">
                <a:latin typeface="Arial" panose="020B0604020202020204" pitchFamily="34" charset="0"/>
                <a:ea typeface="Calibri" panose="020F0502020204030204" pitchFamily="34" charset="0"/>
                <a:cs typeface="Arial" panose="020B0604020202020204" pitchFamily="34" charset="0"/>
              </a:rPr>
              <a:t>“</a:t>
            </a:r>
            <a:r>
              <a:rPr lang="en-US" sz="2800" b="1" i="1" dirty="0">
                <a:solidFill>
                  <a:srgbClr val="C00000"/>
                </a:solidFill>
                <a:latin typeface="Arial" panose="020B0604020202020204" pitchFamily="34" charset="0"/>
                <a:ea typeface="Calibri" panose="020F0502020204030204" pitchFamily="34" charset="0"/>
                <a:cs typeface="Arial" panose="020B0604020202020204" pitchFamily="34" charset="0"/>
              </a:rPr>
              <a:t>But it doesn’t make any sense how this could happen in Heaven</a:t>
            </a:r>
            <a:r>
              <a:rPr lang="en-US" sz="2800" b="1" dirty="0">
                <a:latin typeface="Arial" panose="020B0604020202020204" pitchFamily="34"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369402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25</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12:7-17</a:t>
            </a:r>
          </a:p>
          <a:p>
            <a:pPr algn="ct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CFDD9F7-5E35-8BAF-8CBF-AA65A50E6E79}"/>
              </a:ext>
            </a:extLst>
          </p:cNvPr>
          <p:cNvSpPr txBox="1"/>
          <p:nvPr/>
        </p:nvSpPr>
        <p:spPr>
          <a:xfrm>
            <a:off x="1647692" y="626753"/>
            <a:ext cx="8814382" cy="5693866"/>
          </a:xfrm>
          <a:prstGeom prst="rect">
            <a:avLst/>
          </a:prstGeom>
          <a:noFill/>
        </p:spPr>
        <p:txBody>
          <a:bodyPr wrap="square" rtlCol="0">
            <a:spAutoFit/>
          </a:bodyPr>
          <a:lstStyle/>
          <a:p>
            <a:pPr algn="ctr"/>
            <a:r>
              <a:rPr lang="en-US" sz="2800" b="1" u="sng" dirty="0">
                <a:latin typeface="Arial" panose="020B0604020202020204" pitchFamily="34" charset="0"/>
                <a:cs typeface="Arial" panose="020B0604020202020204" pitchFamily="34" charset="0"/>
              </a:rPr>
              <a:t>Satan Facts</a:t>
            </a:r>
          </a:p>
          <a:p>
            <a:pPr marL="731520" lvl="1" indent="-457200">
              <a:buFont typeface="Wingdings" panose="05000000000000000000" pitchFamily="2" charset="2"/>
              <a:buChar char="Ø"/>
            </a:pPr>
            <a:endParaRPr lang="en-US" sz="2800" b="1" dirty="0">
              <a:latin typeface="Arial" panose="020B0604020202020204" pitchFamily="34" charset="0"/>
              <a:cs typeface="Arial" panose="020B0604020202020204" pitchFamily="34" charset="0"/>
            </a:endParaRPr>
          </a:p>
          <a:p>
            <a:pPr marL="731520" lvl="1" indent="-457200">
              <a:buFont typeface="Wingdings" panose="05000000000000000000" pitchFamily="2" charset="2"/>
              <a:buChar char="Ø"/>
            </a:pPr>
            <a:r>
              <a:rPr lang="en-US" sz="2800" b="1" dirty="0">
                <a:latin typeface="Arial" panose="020B0604020202020204" pitchFamily="34" charset="0"/>
                <a:cs typeface="Arial" panose="020B0604020202020204" pitchFamily="34" charset="0"/>
              </a:rPr>
              <a:t>Created like other angels</a:t>
            </a:r>
          </a:p>
          <a:p>
            <a:pPr marL="731520" lvl="1" indent="-457200">
              <a:buFont typeface="Wingdings" panose="05000000000000000000" pitchFamily="2" charset="2"/>
              <a:buChar char="Ø"/>
            </a:pPr>
            <a:r>
              <a:rPr lang="en-US" sz="2800" b="1" dirty="0">
                <a:latin typeface="Arial" panose="020B0604020202020204" pitchFamily="34" charset="0"/>
                <a:cs typeface="Arial" panose="020B0604020202020204" pitchFamily="34" charset="0"/>
              </a:rPr>
              <a:t>Satan lived in Heaven</a:t>
            </a:r>
          </a:p>
          <a:p>
            <a:pPr marL="731520" lvl="1" indent="-457200">
              <a:buFont typeface="Wingdings" panose="05000000000000000000" pitchFamily="2" charset="2"/>
              <a:buChar char="Ø"/>
            </a:pPr>
            <a:r>
              <a:rPr lang="en-US" sz="2800" b="1" dirty="0">
                <a:latin typeface="Arial" panose="020B0604020202020204" pitchFamily="34" charset="0"/>
                <a:cs typeface="Arial" panose="020B0604020202020204" pitchFamily="34" charset="0"/>
              </a:rPr>
              <a:t>Satan in God’s face about something</a:t>
            </a:r>
          </a:p>
          <a:p>
            <a:pPr marL="731520" lvl="1" indent="-457200">
              <a:buFont typeface="Wingdings" panose="05000000000000000000" pitchFamily="2" charset="2"/>
              <a:buChar char="Ø"/>
            </a:pPr>
            <a:r>
              <a:rPr lang="en-US" sz="2800" b="1" dirty="0">
                <a:latin typeface="Arial" panose="020B0604020202020204" pitchFamily="34" charset="0"/>
                <a:cs typeface="Arial" panose="020B0604020202020204" pitchFamily="34" charset="0"/>
              </a:rPr>
              <a:t>Angels given freewill choice</a:t>
            </a:r>
          </a:p>
          <a:p>
            <a:pPr marL="731520" lvl="1" indent="-457200">
              <a:buFont typeface="Wingdings" panose="05000000000000000000" pitchFamily="2" charset="2"/>
              <a:buChar char="Ø"/>
            </a:pPr>
            <a:r>
              <a:rPr lang="en-US" sz="2800" b="1" dirty="0">
                <a:latin typeface="Arial" panose="020B0604020202020204" pitchFamily="34" charset="0"/>
                <a:cs typeface="Arial" panose="020B0604020202020204" pitchFamily="34" charset="0"/>
              </a:rPr>
              <a:t>Satan did not want to leave Heaven</a:t>
            </a:r>
          </a:p>
          <a:p>
            <a:pPr marL="731520" lvl="1" indent="-457200">
              <a:buFont typeface="Wingdings" panose="05000000000000000000" pitchFamily="2" charset="2"/>
              <a:buChar char="Ø"/>
            </a:pPr>
            <a:r>
              <a:rPr lang="en-US" sz="2800" b="1" dirty="0">
                <a:latin typeface="Arial" panose="020B0604020202020204" pitchFamily="34" charset="0"/>
                <a:cs typeface="Arial" panose="020B0604020202020204" pitchFamily="34" charset="0"/>
              </a:rPr>
              <a:t>War between God’s angels and Satan’s angels</a:t>
            </a:r>
          </a:p>
          <a:p>
            <a:pPr marL="731520" lvl="1" indent="-457200">
              <a:buFont typeface="Wingdings" panose="05000000000000000000" pitchFamily="2" charset="2"/>
              <a:buChar char="Ø"/>
            </a:pPr>
            <a:r>
              <a:rPr lang="en-US" sz="2800" b="1" dirty="0">
                <a:latin typeface="Arial" panose="020B0604020202020204" pitchFamily="34" charset="0"/>
                <a:cs typeface="Arial" panose="020B0604020202020204" pitchFamily="34" charset="0"/>
              </a:rPr>
              <a:t>Satan lost war; he and his angels kicked out</a:t>
            </a:r>
          </a:p>
          <a:p>
            <a:pPr marL="731520" lvl="1" indent="-457200">
              <a:buFont typeface="Wingdings" panose="05000000000000000000" pitchFamily="2" charset="2"/>
              <a:buChar char="Ø"/>
            </a:pPr>
            <a:r>
              <a:rPr lang="en-US" sz="2800" b="1" dirty="0">
                <a:latin typeface="Arial" panose="020B0604020202020204" pitchFamily="34" charset="0"/>
                <a:cs typeface="Arial" panose="020B0604020202020204" pitchFamily="34" charset="0"/>
              </a:rPr>
              <a:t>Satan appears to be one, single spiritual entity</a:t>
            </a:r>
          </a:p>
          <a:p>
            <a:pPr marL="1097280" lvl="2" indent="-4572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With many spiritual followers</a:t>
            </a:r>
          </a:p>
          <a:p>
            <a:pPr marL="731520" lvl="1" indent="-457200">
              <a:buFont typeface="Wingdings" panose="05000000000000000000" pitchFamily="2" charset="2"/>
              <a:buChar char="Ø"/>
            </a:pPr>
            <a:r>
              <a:rPr lang="en-US" sz="2800" b="1" dirty="0">
                <a:latin typeface="Arial" panose="020B0604020202020204" pitchFamily="34" charset="0"/>
                <a:cs typeface="Arial" panose="020B0604020202020204" pitchFamily="34" charset="0"/>
              </a:rPr>
              <a:t>Called the “Accuser of our brethren”</a:t>
            </a:r>
          </a:p>
          <a:p>
            <a:pPr marL="1188720" lvl="2" indent="-4572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Accuses brethren of what?</a:t>
            </a:r>
          </a:p>
        </p:txBody>
      </p:sp>
    </p:spTree>
    <p:extLst>
      <p:ext uri="{BB962C8B-B14F-4D97-AF65-F5344CB8AC3E}">
        <p14:creationId xmlns:p14="http://schemas.microsoft.com/office/powerpoint/2010/main" val="388615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26</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12:10</a:t>
            </a:r>
          </a:p>
          <a:p>
            <a:pPr algn="ct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7EE74557-22CE-3F3B-E802-2B7A523BFA10}"/>
              </a:ext>
            </a:extLst>
          </p:cNvPr>
          <p:cNvSpPr txBox="1"/>
          <p:nvPr/>
        </p:nvSpPr>
        <p:spPr>
          <a:xfrm>
            <a:off x="-9832" y="627507"/>
            <a:ext cx="12201832" cy="1815882"/>
          </a:xfrm>
          <a:prstGeom prst="rect">
            <a:avLst/>
          </a:prstGeom>
          <a:solidFill>
            <a:srgbClr val="FFFF00"/>
          </a:solidFill>
          <a:ln>
            <a:solidFill>
              <a:schemeClr val="tx1"/>
            </a:solidFill>
          </a:ln>
        </p:spPr>
        <p:txBody>
          <a:bodyPr wrap="square">
            <a:spAutoFit/>
          </a:bodyPr>
          <a:lstStyle/>
          <a:p>
            <a:pPr algn="just"/>
            <a:r>
              <a:rPr lang="en-US" sz="2800" b="1" baseline="30000" dirty="0">
                <a:solidFill>
                  <a:srgbClr val="C00000"/>
                </a:solidFill>
                <a:latin typeface="Arial" panose="020B0604020202020204" pitchFamily="34" charset="0"/>
                <a:cs typeface="Arial" panose="020B0604020202020204" pitchFamily="34" charset="0"/>
              </a:rPr>
              <a:t>10</a:t>
            </a:r>
            <a:r>
              <a:rPr lang="en-US" sz="2800" b="1" dirty="0">
                <a:latin typeface="Arial" panose="020B0604020202020204" pitchFamily="34" charset="0"/>
                <a:cs typeface="Arial" panose="020B0604020202020204" pitchFamily="34" charset="0"/>
              </a:rPr>
              <a:t> </a:t>
            </a:r>
            <a:r>
              <a:rPr lang="en-US" sz="2800" b="1" i="1" dirty="0">
                <a:latin typeface="Arial" panose="020B0604020202020204" pitchFamily="34" charset="0"/>
                <a:cs typeface="Arial" panose="020B0604020202020204" pitchFamily="34" charset="0"/>
              </a:rPr>
              <a:t>And I heard a loud voice saying in heaven, Now is come salvation, and strength, and the kingdom of our God, and the power of his Christ: for the </a:t>
            </a:r>
            <a:r>
              <a:rPr lang="en-US" sz="2800" b="1" i="1" dirty="0">
                <a:solidFill>
                  <a:srgbClr val="C00000"/>
                </a:solidFill>
                <a:latin typeface="Arial" panose="020B0604020202020204" pitchFamily="34" charset="0"/>
                <a:cs typeface="Arial" panose="020B0604020202020204" pitchFamily="34" charset="0"/>
              </a:rPr>
              <a:t>accuser </a:t>
            </a:r>
            <a:r>
              <a:rPr lang="en-US" altLang="en-US" sz="2800" b="1" baseline="30000" dirty="0">
                <a:solidFill>
                  <a:srgbClr val="C00000"/>
                </a:solidFill>
                <a:latin typeface="Arial" panose="020B0604020202020204" pitchFamily="34" charset="0"/>
                <a:cs typeface="Arial" panose="020B0604020202020204" pitchFamily="34" charset="0"/>
              </a:rPr>
              <a:t>1 </a:t>
            </a:r>
            <a:r>
              <a:rPr lang="en-US" sz="2800" b="1" i="1" dirty="0">
                <a:latin typeface="Arial" panose="020B0604020202020204" pitchFamily="34" charset="0"/>
                <a:cs typeface="Arial" panose="020B0604020202020204" pitchFamily="34" charset="0"/>
              </a:rPr>
              <a:t>of our brethren is cast down, </a:t>
            </a:r>
            <a:r>
              <a:rPr lang="en-US" sz="2800" b="1" i="1" strike="sngStrike" dirty="0">
                <a:solidFill>
                  <a:srgbClr val="C00000"/>
                </a:solidFill>
                <a:latin typeface="Arial" panose="020B0604020202020204" pitchFamily="34" charset="0"/>
                <a:cs typeface="Arial" panose="020B0604020202020204" pitchFamily="34" charset="0"/>
              </a:rPr>
              <a:t>which accus</a:t>
            </a:r>
            <a:r>
              <a:rPr lang="en-US" sz="2800" b="1" i="1" u="sng" strike="sngStrike" dirty="0">
                <a:solidFill>
                  <a:srgbClr val="C00000"/>
                </a:solidFill>
                <a:latin typeface="Arial" panose="020B0604020202020204" pitchFamily="34" charset="0"/>
                <a:cs typeface="Arial" panose="020B0604020202020204" pitchFamily="34" charset="0"/>
              </a:rPr>
              <a:t>ed</a:t>
            </a:r>
            <a:r>
              <a:rPr lang="en-US" sz="2800" b="1" i="1" strike="sngStrike" dirty="0">
                <a:solidFill>
                  <a:srgbClr val="C00000"/>
                </a:solidFill>
                <a:latin typeface="Arial" panose="020B0604020202020204" pitchFamily="34" charset="0"/>
                <a:cs typeface="Arial" panose="020B0604020202020204" pitchFamily="34" charset="0"/>
              </a:rPr>
              <a:t> </a:t>
            </a:r>
            <a:r>
              <a:rPr lang="en-US" sz="2800" b="1" i="1" dirty="0">
                <a:solidFill>
                  <a:srgbClr val="C00000"/>
                </a:solidFill>
                <a:latin typeface="Arial" panose="020B0604020202020204" pitchFamily="34" charset="0"/>
                <a:cs typeface="Arial" panose="020B0604020202020204" pitchFamily="34" charset="0"/>
              </a:rPr>
              <a:t>[the one accusing] </a:t>
            </a:r>
            <a:r>
              <a:rPr lang="en-US" sz="2800" b="1" i="1" baseline="30000" dirty="0">
                <a:solidFill>
                  <a:srgbClr val="C00000"/>
                </a:solidFill>
                <a:latin typeface="Arial" panose="020B0604020202020204" pitchFamily="34" charset="0"/>
                <a:cs typeface="Arial" panose="020B0604020202020204" pitchFamily="34" charset="0"/>
              </a:rPr>
              <a:t>1</a:t>
            </a:r>
            <a:r>
              <a:rPr lang="en-US" altLang="en-US" sz="2800" b="1" baseline="30000" dirty="0">
                <a:solidFill>
                  <a:srgbClr val="C00000"/>
                </a:solidFill>
                <a:latin typeface="Arial" panose="020B0604020202020204" pitchFamily="34" charset="0"/>
                <a:cs typeface="Arial" panose="020B0604020202020204" pitchFamily="34" charset="0"/>
              </a:rPr>
              <a:t> </a:t>
            </a:r>
            <a:r>
              <a:rPr lang="en-US" sz="2800" b="1" i="1" dirty="0">
                <a:latin typeface="Arial" panose="020B0604020202020204" pitchFamily="34" charset="0"/>
                <a:cs typeface="Arial" panose="020B0604020202020204" pitchFamily="34" charset="0"/>
              </a:rPr>
              <a:t>them before our God day and night.</a:t>
            </a:r>
          </a:p>
        </p:txBody>
      </p:sp>
      <p:sp>
        <p:nvSpPr>
          <p:cNvPr id="5" name="TextBox 4">
            <a:extLst>
              <a:ext uri="{FF2B5EF4-FFF2-40B4-BE49-F238E27FC236}">
                <a16:creationId xmlns:a16="http://schemas.microsoft.com/office/drawing/2014/main" id="{7A99ED41-C1C6-2CB1-652D-89811015E23D}"/>
              </a:ext>
            </a:extLst>
          </p:cNvPr>
          <p:cNvSpPr txBox="1"/>
          <p:nvPr/>
        </p:nvSpPr>
        <p:spPr>
          <a:xfrm>
            <a:off x="1550685" y="2716829"/>
            <a:ext cx="9008396" cy="3108543"/>
          </a:xfrm>
          <a:prstGeom prst="rect">
            <a:avLst/>
          </a:prstGeom>
          <a:noFill/>
        </p:spPr>
        <p:txBody>
          <a:bodyPr wrap="square">
            <a:spAutoFit/>
          </a:bodyPr>
          <a:lstStyle/>
          <a:p>
            <a:pPr algn="ctr"/>
            <a:r>
              <a:rPr lang="el-GR" sz="2800" b="1" dirty="0">
                <a:solidFill>
                  <a:srgbClr val="C00000"/>
                </a:solidFill>
                <a:latin typeface="Arial" panose="020B0604020202020204" pitchFamily="34" charset="0"/>
                <a:cs typeface="Arial" panose="020B0604020202020204" pitchFamily="34" charset="0"/>
              </a:rPr>
              <a:t>κατήγωρ</a:t>
            </a:r>
            <a:r>
              <a:rPr lang="el-GR" sz="2800" b="1" dirty="0">
                <a:solidFill>
                  <a:srgbClr val="001320"/>
                </a:solidFill>
                <a:latin typeface="Arial" panose="020B0604020202020204" pitchFamily="34" charset="0"/>
                <a:cs typeface="Arial" panose="020B0604020202020204" pitchFamily="34" charset="0"/>
              </a:rPr>
              <a:t> </a:t>
            </a:r>
            <a:r>
              <a:rPr lang="en-US" sz="2800" b="1" dirty="0">
                <a:solidFill>
                  <a:srgbClr val="001320"/>
                </a:solidFill>
                <a:latin typeface="Arial" panose="020B0604020202020204" pitchFamily="34" charset="0"/>
                <a:cs typeface="Arial" panose="020B0604020202020204" pitchFamily="34" charset="0"/>
              </a:rPr>
              <a:t> </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katēgōr</a:t>
            </a:r>
            <a:r>
              <a:rPr lang="en-US" sz="2800" b="1" dirty="0">
                <a:latin typeface="Arial" panose="020B0604020202020204" pitchFamily="34" charset="0"/>
                <a:cs typeface="Arial" panose="020B0604020202020204" pitchFamily="34" charset="0"/>
              </a:rPr>
              <a:t>) – Ref #2723, #2725 </a:t>
            </a:r>
            <a:r>
              <a:rPr lang="en-US" altLang="en-US" sz="2800" b="1" baseline="30000" dirty="0">
                <a:solidFill>
                  <a:srgbClr val="C00000"/>
                </a:solidFill>
                <a:latin typeface="Arial" panose="020B0604020202020204" pitchFamily="34" charset="0"/>
                <a:cs typeface="Arial" panose="020B0604020202020204" pitchFamily="34" charset="0"/>
              </a:rPr>
              <a:t>1</a:t>
            </a:r>
            <a:endParaRPr lang="en-US" sz="2800" b="1" dirty="0">
              <a:latin typeface="Arial" panose="020B0604020202020204" pitchFamily="34" charset="0"/>
              <a:cs typeface="Arial" panose="020B0604020202020204" pitchFamily="34" charset="0"/>
            </a:endParaRPr>
          </a:p>
          <a:p>
            <a:pPr algn="ctr"/>
            <a:r>
              <a:rPr lang="en-US" sz="2800" b="1" dirty="0">
                <a:latin typeface="Arial" panose="020B0604020202020204" pitchFamily="34" charset="0"/>
                <a:cs typeface="Arial" panose="020B0604020202020204" pitchFamily="34" charset="0"/>
              </a:rPr>
              <a:t>29x in N.T.</a:t>
            </a:r>
          </a:p>
          <a:p>
            <a:pPr algn="ctr"/>
            <a:r>
              <a:rPr lang="en-US" sz="2800" b="1" dirty="0">
                <a:solidFill>
                  <a:srgbClr val="C00000"/>
                </a:solidFill>
                <a:latin typeface="Arial" panose="020B0604020202020204" pitchFamily="34" charset="0"/>
                <a:cs typeface="Arial" panose="020B0604020202020204" pitchFamily="34" charset="0"/>
              </a:rPr>
              <a:t>“Present Participle Active”</a:t>
            </a:r>
            <a:r>
              <a:rPr lang="en-US" sz="2800" b="1" dirty="0">
                <a:latin typeface="Arial" panose="020B0604020202020204" pitchFamily="34" charset="0"/>
                <a:cs typeface="Arial" panose="020B0604020202020204" pitchFamily="34" charset="0"/>
              </a:rPr>
              <a:t> </a:t>
            </a:r>
            <a:r>
              <a:rPr lang="en-US" sz="2800" b="1" baseline="30000" dirty="0">
                <a:solidFill>
                  <a:srgbClr val="C00000"/>
                </a:solidFill>
                <a:latin typeface="Arial" panose="020B0604020202020204" pitchFamily="34" charset="0"/>
                <a:cs typeface="Arial" panose="020B0604020202020204" pitchFamily="34" charset="0"/>
              </a:rPr>
              <a:t>2</a:t>
            </a:r>
            <a:r>
              <a:rPr lang="en-US" sz="2800" b="1" dirty="0">
                <a:solidFill>
                  <a:srgbClr val="C00000"/>
                </a:solidFill>
                <a:latin typeface="Arial" panose="020B0604020202020204" pitchFamily="34" charset="0"/>
                <a:cs typeface="Arial" panose="020B0604020202020204" pitchFamily="34" charset="0"/>
              </a:rPr>
              <a:t> </a:t>
            </a:r>
            <a:endParaRPr lang="en-US" sz="1600" b="1" dirty="0">
              <a:solidFill>
                <a:srgbClr val="C00000"/>
              </a:solidFill>
              <a:latin typeface="Arial" panose="020B0604020202020204" pitchFamily="34" charset="0"/>
              <a:cs typeface="Arial" panose="020B0604020202020204" pitchFamily="34" charset="0"/>
            </a:endParaRPr>
          </a:p>
          <a:p>
            <a:pPr marL="274320" indent="-274320">
              <a:buFont typeface="Arial" panose="020B0604020202020204" pitchFamily="34" charset="0"/>
              <a:buChar char="•"/>
            </a:pPr>
            <a:endParaRPr lang="en-US" sz="2800" b="1" dirty="0">
              <a:latin typeface="Arial" panose="020B0604020202020204" pitchFamily="34" charset="0"/>
              <a:cs typeface="Arial" panose="020B0604020202020204" pitchFamily="34" charset="0"/>
            </a:endParaRPr>
          </a:p>
          <a:p>
            <a:pPr marL="274320" indent="-274320">
              <a:buFont typeface="Arial" panose="020B0604020202020204" pitchFamily="34" charset="0"/>
              <a:buChar char="•"/>
            </a:pPr>
            <a:r>
              <a:rPr lang="en-US" sz="2800" b="1" dirty="0">
                <a:latin typeface="Arial" panose="020B0604020202020204" pitchFamily="34" charset="0"/>
                <a:cs typeface="Arial" panose="020B0604020202020204" pitchFamily="34" charset="0"/>
              </a:rPr>
              <a:t>prosecutor bringing charges against someone </a:t>
            </a:r>
            <a:r>
              <a:rPr lang="en-US" altLang="en-US" sz="2800" b="1" baseline="30000" dirty="0">
                <a:solidFill>
                  <a:srgbClr val="C00000"/>
                </a:solidFill>
                <a:latin typeface="Arial" panose="020B0604020202020204" pitchFamily="34" charset="0"/>
                <a:cs typeface="Arial" panose="020B0604020202020204" pitchFamily="34" charset="0"/>
              </a:rPr>
              <a:t>1 , 3</a:t>
            </a:r>
          </a:p>
          <a:p>
            <a:pPr marL="274320" indent="-274320">
              <a:buFont typeface="Arial" panose="020B0604020202020204" pitchFamily="34" charset="0"/>
              <a:buChar char="•"/>
            </a:pPr>
            <a:r>
              <a:rPr lang="en-US" sz="2800" b="1" dirty="0">
                <a:latin typeface="Arial" panose="020B0604020202020204" pitchFamily="34" charset="0"/>
                <a:cs typeface="Arial" panose="020B0604020202020204" pitchFamily="34" charset="0"/>
              </a:rPr>
              <a:t>accuse publicly with hostility </a:t>
            </a:r>
            <a:r>
              <a:rPr lang="en-US" altLang="en-US" sz="2800" b="1" baseline="30000" dirty="0">
                <a:solidFill>
                  <a:srgbClr val="C00000"/>
                </a:solidFill>
                <a:latin typeface="Arial" panose="020B0604020202020204" pitchFamily="34" charset="0"/>
                <a:cs typeface="Arial" panose="020B0604020202020204" pitchFamily="34" charset="0"/>
              </a:rPr>
              <a:t>1</a:t>
            </a:r>
          </a:p>
          <a:p>
            <a:pPr marL="274320" indent="-274320">
              <a:buFont typeface="Arial" panose="020B0604020202020204" pitchFamily="34" charset="0"/>
              <a:buChar char="•"/>
            </a:pPr>
            <a:r>
              <a:rPr lang="en-US" sz="2800" b="1" dirty="0">
                <a:latin typeface="Arial" panose="020B0604020202020204" pitchFamily="34" charset="0"/>
                <a:cs typeface="Arial" panose="020B0604020202020204" pitchFamily="34" charset="0"/>
              </a:rPr>
              <a:t>present tense, on-going activity </a:t>
            </a:r>
            <a:r>
              <a:rPr lang="en-US" altLang="en-US" sz="2800" b="1" baseline="30000" dirty="0">
                <a:solidFill>
                  <a:srgbClr val="C00000"/>
                </a:solidFill>
                <a:latin typeface="Arial" panose="020B0604020202020204" pitchFamily="34" charset="0"/>
                <a:cs typeface="Arial" panose="020B0604020202020204" pitchFamily="34" charset="0"/>
              </a:rPr>
              <a:t>1</a:t>
            </a:r>
            <a:endParaRPr lang="en-US" sz="2800" b="1"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8CDF1975-8205-AA77-777D-746049F7676F}"/>
              </a:ext>
            </a:extLst>
          </p:cNvPr>
          <p:cNvSpPr>
            <a:spLocks noChangeArrowheads="1"/>
          </p:cNvSpPr>
          <p:nvPr/>
        </p:nvSpPr>
        <p:spPr bwMode="auto">
          <a:xfrm>
            <a:off x="-8178" y="5832310"/>
            <a:ext cx="12179808" cy="45719"/>
          </a:xfrm>
          <a:prstGeom prst="rect">
            <a:avLst/>
          </a:prstGeom>
          <a:solidFill>
            <a:srgbClr val="A40000"/>
          </a:solidFill>
          <a:ln w="9525" algn="ctr">
            <a:solidFill>
              <a:schemeClr val="tx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altLang="en-US" sz="240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542F78BB-57EA-B2D2-62F1-FC0954EFEDB0}"/>
              </a:ext>
            </a:extLst>
          </p:cNvPr>
          <p:cNvSpPr txBox="1"/>
          <p:nvPr/>
        </p:nvSpPr>
        <p:spPr>
          <a:xfrm>
            <a:off x="-18202" y="5845468"/>
            <a:ext cx="12201832" cy="923330"/>
          </a:xfrm>
          <a:prstGeom prst="rect">
            <a:avLst/>
          </a:prstGeom>
          <a:noFill/>
        </p:spPr>
        <p:txBody>
          <a:bodyPr wrap="square">
            <a:spAutoFit/>
          </a:bodyPr>
          <a:lstStyle/>
          <a:p>
            <a:pPr>
              <a:buClr>
                <a:schemeClr val="tx1"/>
              </a:buClr>
            </a:pPr>
            <a:r>
              <a:rPr lang="en-US" altLang="en-US" b="1" baseline="30000" dirty="0">
                <a:solidFill>
                  <a:srgbClr val="C00000"/>
                </a:solidFill>
                <a:latin typeface="Arial" panose="020B0604020202020204" pitchFamily="34" charset="0"/>
                <a:cs typeface="Arial" panose="020B0604020202020204" pitchFamily="34" charset="0"/>
              </a:rPr>
              <a:t>1  </a:t>
            </a:r>
            <a:r>
              <a:rPr lang="en-US" altLang="en-US" b="1" dirty="0">
                <a:latin typeface="Arial" panose="020B0604020202020204" pitchFamily="34" charset="0"/>
                <a:cs typeface="Arial" panose="020B0604020202020204" pitchFamily="34" charset="0"/>
              </a:rPr>
              <a:t>biblehub.com - Strong’s Concordance - Prosecutor who brings charges against someone</a:t>
            </a:r>
          </a:p>
          <a:p>
            <a:pPr>
              <a:buClr>
                <a:schemeClr val="tx1"/>
              </a:buClr>
            </a:pPr>
            <a:r>
              <a:rPr lang="en-US" altLang="en-US" b="1" baseline="30000" dirty="0">
                <a:solidFill>
                  <a:srgbClr val="C00000"/>
                </a:solidFill>
                <a:latin typeface="Arial" panose="020B0604020202020204" pitchFamily="34" charset="0"/>
                <a:cs typeface="Arial" panose="020B0604020202020204" pitchFamily="34" charset="0"/>
              </a:rPr>
              <a:t>2  </a:t>
            </a:r>
            <a:r>
              <a:rPr lang="en-US" altLang="en-US" b="1" dirty="0">
                <a:latin typeface="Arial" panose="020B0604020202020204" pitchFamily="34" charset="0"/>
                <a:cs typeface="Arial" panose="020B0604020202020204" pitchFamily="34" charset="0"/>
              </a:rPr>
              <a:t>biblehub.com - Greek interlinear</a:t>
            </a:r>
          </a:p>
          <a:p>
            <a:pPr>
              <a:buClr>
                <a:schemeClr val="tx1"/>
              </a:buClr>
            </a:pPr>
            <a:r>
              <a:rPr lang="en-US" altLang="en-US" b="1" baseline="30000" dirty="0">
                <a:solidFill>
                  <a:srgbClr val="C00000"/>
                </a:solidFill>
                <a:latin typeface="Arial" panose="020B0604020202020204" pitchFamily="34" charset="0"/>
                <a:cs typeface="Arial" panose="020B0604020202020204" pitchFamily="34" charset="0"/>
              </a:rPr>
              <a:t>3  </a:t>
            </a:r>
            <a:r>
              <a:rPr lang="en-US" altLang="en-US" b="1" dirty="0">
                <a:latin typeface="Arial" panose="020B0604020202020204" pitchFamily="34" charset="0"/>
                <a:cs typeface="Arial" panose="020B0604020202020204" pitchFamily="34" charset="0"/>
              </a:rPr>
              <a:t>https://www.academia.edu/11043379/Satan_the_Prosecutor - Complaint at law which brings charges</a:t>
            </a:r>
          </a:p>
        </p:txBody>
      </p:sp>
    </p:spTree>
    <p:extLst>
      <p:ext uri="{BB962C8B-B14F-4D97-AF65-F5344CB8AC3E}">
        <p14:creationId xmlns:p14="http://schemas.microsoft.com/office/powerpoint/2010/main" val="1901807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27</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37601"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12:10</a:t>
            </a:r>
          </a:p>
          <a:p>
            <a:pPr algn="ct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F5DBBB6C-6F8E-F68C-21D7-11A752CC1672}"/>
              </a:ext>
            </a:extLst>
          </p:cNvPr>
          <p:cNvSpPr txBox="1"/>
          <p:nvPr/>
        </p:nvSpPr>
        <p:spPr>
          <a:xfrm>
            <a:off x="272067" y="2635465"/>
            <a:ext cx="11579611" cy="3970318"/>
          </a:xfrm>
          <a:prstGeom prst="rect">
            <a:avLst/>
          </a:prstGeom>
          <a:noFill/>
          <a:ln w="28575">
            <a:noFill/>
          </a:ln>
        </p:spPr>
        <p:txBody>
          <a:bodyPr wrap="square">
            <a:spAutoFit/>
          </a:bodyPr>
          <a:lstStyle/>
          <a:p>
            <a:r>
              <a:rPr lang="en-US" sz="2800" b="1" dirty="0">
                <a:latin typeface="Arial" panose="020B0604020202020204" pitchFamily="34" charset="0"/>
                <a:cs typeface="Arial" panose="020B0604020202020204" pitchFamily="34" charset="0"/>
              </a:rPr>
              <a:t>Was Satan “cast down” </a:t>
            </a:r>
            <a:r>
              <a:rPr lang="en-US" sz="2800" b="1" dirty="0">
                <a:solidFill>
                  <a:srgbClr val="C00000"/>
                </a:solidFill>
                <a:latin typeface="Arial" panose="020B0604020202020204" pitchFamily="34" charset="0"/>
                <a:cs typeface="Arial" panose="020B0604020202020204" pitchFamily="34" charset="0"/>
              </a:rPr>
              <a:t>before</a:t>
            </a:r>
            <a:r>
              <a:rPr lang="en-US" sz="2800" b="1" dirty="0">
                <a:latin typeface="Arial" panose="020B0604020202020204" pitchFamily="34" charset="0"/>
                <a:cs typeface="Arial" panose="020B0604020202020204" pitchFamily="34" charset="0"/>
              </a:rPr>
              <a:t> or </a:t>
            </a:r>
            <a:r>
              <a:rPr lang="en-US" sz="2800" b="1" dirty="0">
                <a:solidFill>
                  <a:srgbClr val="C00000"/>
                </a:solidFill>
                <a:latin typeface="Arial" panose="020B0604020202020204" pitchFamily="34" charset="0"/>
                <a:cs typeface="Arial" panose="020B0604020202020204" pitchFamily="34" charset="0"/>
              </a:rPr>
              <a:t>after</a:t>
            </a:r>
            <a:r>
              <a:rPr lang="en-US" sz="2800" b="1" dirty="0">
                <a:latin typeface="Arial" panose="020B0604020202020204" pitchFamily="34" charset="0"/>
                <a:cs typeface="Arial" panose="020B0604020202020204" pitchFamily="34" charset="0"/>
              </a:rPr>
              <a:t> causing Adam &amp; Eve to sin?</a:t>
            </a:r>
          </a:p>
          <a:p>
            <a:endParaRPr lang="en-US" sz="2800" b="1" dirty="0">
              <a:latin typeface="Arial" panose="020B0604020202020204" pitchFamily="34" charset="0"/>
              <a:cs typeface="Arial" panose="020B0604020202020204" pitchFamily="34" charset="0"/>
            </a:endParaRPr>
          </a:p>
          <a:p>
            <a:r>
              <a:rPr lang="en-US" sz="2800" b="1" dirty="0">
                <a:latin typeface="Arial" panose="020B0604020202020204" pitchFamily="34" charset="0"/>
                <a:cs typeface="Arial" panose="020B0604020202020204" pitchFamily="34" charset="0"/>
              </a:rPr>
              <a:t>If </a:t>
            </a:r>
            <a:r>
              <a:rPr lang="en-US" sz="2800" b="1" u="sng" dirty="0">
                <a:solidFill>
                  <a:srgbClr val="C00000"/>
                </a:solidFill>
                <a:latin typeface="Arial" panose="020B0604020202020204" pitchFamily="34" charset="0"/>
                <a:cs typeface="Arial" panose="020B0604020202020204" pitchFamily="34" charset="0"/>
              </a:rPr>
              <a:t>before</a:t>
            </a:r>
            <a:r>
              <a:rPr lang="en-US" sz="2800" b="1" dirty="0">
                <a:latin typeface="Arial" panose="020B0604020202020204" pitchFamily="34" charset="0"/>
                <a:cs typeface="Arial" panose="020B0604020202020204" pitchFamily="34" charset="0"/>
              </a:rPr>
              <a:t> then</a:t>
            </a:r>
          </a:p>
          <a:p>
            <a:pPr marL="457200" indent="-457200">
              <a:buFont typeface="Arial" panose="020B0604020202020204" pitchFamily="34" charset="0"/>
              <a:buChar char="•"/>
            </a:pPr>
            <a:r>
              <a:rPr lang="en-US" sz="2800" b="1" dirty="0">
                <a:latin typeface="Arial" panose="020B0604020202020204" pitchFamily="34" charset="0"/>
                <a:cs typeface="Arial" panose="020B0604020202020204" pitchFamily="34" charset="0"/>
              </a:rPr>
              <a:t>Could not have been accusing us of sin because sin on earth did not yet exist</a:t>
            </a:r>
          </a:p>
          <a:p>
            <a:pPr marL="457200" indent="-457200">
              <a:buFont typeface="Arial" panose="020B0604020202020204" pitchFamily="34" charset="0"/>
              <a:buChar char="•"/>
            </a:pPr>
            <a:endParaRPr lang="en-US" sz="2800" b="1" dirty="0">
              <a:latin typeface="Arial" panose="020B0604020202020204" pitchFamily="34" charset="0"/>
              <a:cs typeface="Arial" panose="020B0604020202020204" pitchFamily="34" charset="0"/>
            </a:endParaRPr>
          </a:p>
          <a:p>
            <a:r>
              <a:rPr lang="en-US" sz="2800" b="1" dirty="0">
                <a:latin typeface="Arial" panose="020B0604020202020204" pitchFamily="34" charset="0"/>
                <a:cs typeface="Arial" panose="020B0604020202020204" pitchFamily="34" charset="0"/>
              </a:rPr>
              <a:t>If </a:t>
            </a:r>
            <a:r>
              <a:rPr lang="en-US" sz="2800" b="1" u="sng" dirty="0">
                <a:solidFill>
                  <a:srgbClr val="C00000"/>
                </a:solidFill>
                <a:latin typeface="Arial" panose="020B0604020202020204" pitchFamily="34" charset="0"/>
                <a:cs typeface="Arial" panose="020B0604020202020204" pitchFamily="34" charset="0"/>
              </a:rPr>
              <a:t>after</a:t>
            </a:r>
            <a:r>
              <a:rPr lang="en-US" sz="2800" b="1" dirty="0">
                <a:latin typeface="Arial" panose="020B0604020202020204" pitchFamily="34" charset="0"/>
                <a:cs typeface="Arial" panose="020B0604020202020204" pitchFamily="34" charset="0"/>
              </a:rPr>
              <a:t> then</a:t>
            </a:r>
          </a:p>
          <a:p>
            <a:pPr marL="457200" indent="-457200">
              <a:buFont typeface="Arial" panose="020B0604020202020204" pitchFamily="34" charset="0"/>
              <a:buChar char="•"/>
            </a:pPr>
            <a:r>
              <a:rPr lang="en-US" sz="2800" b="1" dirty="0">
                <a:latin typeface="Arial" panose="020B0604020202020204" pitchFamily="34" charset="0"/>
                <a:cs typeface="Arial" panose="020B0604020202020204" pitchFamily="34" charset="0"/>
              </a:rPr>
              <a:t>Satan had war with God after he tempted Adam and Eve</a:t>
            </a:r>
          </a:p>
          <a:p>
            <a:pPr marL="457200" indent="-457200">
              <a:buFont typeface="Arial" panose="020B0604020202020204" pitchFamily="34" charset="0"/>
              <a:buChar char="•"/>
            </a:pPr>
            <a:r>
              <a:rPr lang="en-US" sz="2800" b="1" dirty="0">
                <a:latin typeface="Arial" panose="020B0604020202020204" pitchFamily="34" charset="0"/>
                <a:cs typeface="Arial" panose="020B0604020202020204" pitchFamily="34" charset="0"/>
              </a:rPr>
              <a:t>May have been cause of war</a:t>
            </a:r>
          </a:p>
        </p:txBody>
      </p:sp>
      <p:sp>
        <p:nvSpPr>
          <p:cNvPr id="6" name="TextBox 5">
            <a:extLst>
              <a:ext uri="{FF2B5EF4-FFF2-40B4-BE49-F238E27FC236}">
                <a16:creationId xmlns:a16="http://schemas.microsoft.com/office/drawing/2014/main" id="{5EDD7C8C-55D2-4E25-A7BD-7AF18B3EED22}"/>
              </a:ext>
            </a:extLst>
          </p:cNvPr>
          <p:cNvSpPr txBox="1"/>
          <p:nvPr/>
        </p:nvSpPr>
        <p:spPr>
          <a:xfrm>
            <a:off x="-9832" y="627507"/>
            <a:ext cx="12201832" cy="1815882"/>
          </a:xfrm>
          <a:prstGeom prst="rect">
            <a:avLst/>
          </a:prstGeom>
          <a:solidFill>
            <a:srgbClr val="FFFF00"/>
          </a:solidFill>
          <a:ln>
            <a:solidFill>
              <a:schemeClr val="tx1"/>
            </a:solidFill>
          </a:ln>
        </p:spPr>
        <p:txBody>
          <a:bodyPr wrap="square">
            <a:spAutoFit/>
          </a:bodyPr>
          <a:lstStyle/>
          <a:p>
            <a:pPr algn="just"/>
            <a:r>
              <a:rPr lang="en-US" sz="2800" b="1" baseline="30000" dirty="0">
                <a:solidFill>
                  <a:srgbClr val="C00000"/>
                </a:solidFill>
                <a:latin typeface="Arial" panose="020B0604020202020204" pitchFamily="34" charset="0"/>
                <a:cs typeface="Arial" panose="020B0604020202020204" pitchFamily="34" charset="0"/>
              </a:rPr>
              <a:t>10</a:t>
            </a:r>
            <a:r>
              <a:rPr lang="en-US" sz="2800" b="1" dirty="0">
                <a:latin typeface="Arial" panose="020B0604020202020204" pitchFamily="34" charset="0"/>
                <a:cs typeface="Arial" panose="020B0604020202020204" pitchFamily="34" charset="0"/>
              </a:rPr>
              <a:t> </a:t>
            </a:r>
            <a:r>
              <a:rPr lang="en-US" sz="2800" b="1" i="1" dirty="0">
                <a:latin typeface="Arial" panose="020B0604020202020204" pitchFamily="34" charset="0"/>
                <a:cs typeface="Arial" panose="020B0604020202020204" pitchFamily="34" charset="0"/>
              </a:rPr>
              <a:t>And I heard a loud voice saying in heaven, Now is come salvation, and strength, and the kingdom of our God, and the power of his Christ: for the </a:t>
            </a:r>
            <a:r>
              <a:rPr lang="en-US" sz="2800" b="1" i="1" dirty="0">
                <a:solidFill>
                  <a:srgbClr val="C00000"/>
                </a:solidFill>
                <a:latin typeface="Arial" panose="020B0604020202020204" pitchFamily="34" charset="0"/>
                <a:cs typeface="Arial" panose="020B0604020202020204" pitchFamily="34" charset="0"/>
              </a:rPr>
              <a:t>accuser </a:t>
            </a:r>
            <a:r>
              <a:rPr lang="en-US" altLang="en-US" sz="2800" b="1" baseline="30000" dirty="0">
                <a:solidFill>
                  <a:srgbClr val="C00000"/>
                </a:solidFill>
                <a:latin typeface="Arial" panose="020B0604020202020204" pitchFamily="34" charset="0"/>
                <a:cs typeface="Arial" panose="020B0604020202020204" pitchFamily="34" charset="0"/>
              </a:rPr>
              <a:t>1 </a:t>
            </a:r>
            <a:r>
              <a:rPr lang="en-US" sz="2800" b="1" i="1" dirty="0">
                <a:latin typeface="Arial" panose="020B0604020202020204" pitchFamily="34" charset="0"/>
                <a:cs typeface="Arial" panose="020B0604020202020204" pitchFamily="34" charset="0"/>
              </a:rPr>
              <a:t>of our brethren is cast down, </a:t>
            </a:r>
            <a:r>
              <a:rPr lang="en-US" sz="2800" b="1" i="1" strike="sngStrike" dirty="0">
                <a:solidFill>
                  <a:srgbClr val="C00000"/>
                </a:solidFill>
                <a:latin typeface="Arial" panose="020B0604020202020204" pitchFamily="34" charset="0"/>
                <a:cs typeface="Arial" panose="020B0604020202020204" pitchFamily="34" charset="0"/>
              </a:rPr>
              <a:t>which accus</a:t>
            </a:r>
            <a:r>
              <a:rPr lang="en-US" sz="2800" b="1" i="1" u="sng" strike="sngStrike" dirty="0">
                <a:solidFill>
                  <a:srgbClr val="C00000"/>
                </a:solidFill>
                <a:latin typeface="Arial" panose="020B0604020202020204" pitchFamily="34" charset="0"/>
                <a:cs typeface="Arial" panose="020B0604020202020204" pitchFamily="34" charset="0"/>
              </a:rPr>
              <a:t>ed</a:t>
            </a:r>
            <a:r>
              <a:rPr lang="en-US" sz="2800" b="1" i="1" strike="sngStrike" dirty="0">
                <a:solidFill>
                  <a:srgbClr val="C00000"/>
                </a:solidFill>
                <a:latin typeface="Arial" panose="020B0604020202020204" pitchFamily="34" charset="0"/>
                <a:cs typeface="Arial" panose="020B0604020202020204" pitchFamily="34" charset="0"/>
              </a:rPr>
              <a:t> </a:t>
            </a:r>
            <a:r>
              <a:rPr lang="en-US" sz="2800" b="1" i="1" dirty="0">
                <a:solidFill>
                  <a:srgbClr val="C00000"/>
                </a:solidFill>
                <a:latin typeface="Arial" panose="020B0604020202020204" pitchFamily="34" charset="0"/>
                <a:cs typeface="Arial" panose="020B0604020202020204" pitchFamily="34" charset="0"/>
              </a:rPr>
              <a:t>[the one accusing] </a:t>
            </a:r>
            <a:r>
              <a:rPr lang="en-US" sz="2800" b="1" i="1" baseline="30000" dirty="0">
                <a:solidFill>
                  <a:srgbClr val="C00000"/>
                </a:solidFill>
                <a:latin typeface="Arial" panose="020B0604020202020204" pitchFamily="34" charset="0"/>
                <a:cs typeface="Arial" panose="020B0604020202020204" pitchFamily="34" charset="0"/>
              </a:rPr>
              <a:t>1</a:t>
            </a:r>
            <a:r>
              <a:rPr lang="en-US" altLang="en-US" sz="2800" b="1" baseline="30000" dirty="0">
                <a:solidFill>
                  <a:srgbClr val="C00000"/>
                </a:solidFill>
                <a:latin typeface="Arial" panose="020B0604020202020204" pitchFamily="34" charset="0"/>
                <a:cs typeface="Arial" panose="020B0604020202020204" pitchFamily="34" charset="0"/>
              </a:rPr>
              <a:t> </a:t>
            </a:r>
            <a:r>
              <a:rPr lang="en-US" sz="2800" b="1" i="1" dirty="0">
                <a:latin typeface="Arial" panose="020B0604020202020204" pitchFamily="34" charset="0"/>
                <a:cs typeface="Arial" panose="020B0604020202020204" pitchFamily="34" charset="0"/>
              </a:rPr>
              <a:t>them before our God day and night.</a:t>
            </a:r>
          </a:p>
        </p:txBody>
      </p:sp>
    </p:spTree>
    <p:extLst>
      <p:ext uri="{BB962C8B-B14F-4D97-AF65-F5344CB8AC3E}">
        <p14:creationId xmlns:p14="http://schemas.microsoft.com/office/powerpoint/2010/main" val="3227938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fade">
                                      <p:cBhvr>
                                        <p:cTn id="15" dur="500"/>
                                        <p:tgtEl>
                                          <p:spTgt spid="5">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5" end="5"/>
                                            </p:txEl>
                                          </p:spTgt>
                                        </p:tgtEl>
                                        <p:attrNameLst>
                                          <p:attrName>style.visibility</p:attrName>
                                        </p:attrNameLst>
                                      </p:cBhvr>
                                      <p:to>
                                        <p:strVal val="visible"/>
                                      </p:to>
                                    </p:set>
                                    <p:animEffect transition="in" filter="fade">
                                      <p:cBhvr>
                                        <p:cTn id="20" dur="500"/>
                                        <p:tgtEl>
                                          <p:spTgt spid="5">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animEffect transition="in" filter="fade">
                                      <p:cBhvr>
                                        <p:cTn id="23" dur="500"/>
                                        <p:tgtEl>
                                          <p:spTgt spid="5">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5">
                                            <p:txEl>
                                              <p:pRg st="7" end="7"/>
                                            </p:txEl>
                                          </p:spTgt>
                                        </p:tgtEl>
                                        <p:attrNameLst>
                                          <p:attrName>style.visibility</p:attrName>
                                        </p:attrNameLst>
                                      </p:cBhvr>
                                      <p:to>
                                        <p:strVal val="visible"/>
                                      </p:to>
                                    </p:set>
                                    <p:animEffect transition="in" filter="fade">
                                      <p:cBhvr>
                                        <p:cTn id="26"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28</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12:12; 17</a:t>
            </a:r>
          </a:p>
          <a:p>
            <a:pPr algn="ct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9C736A32-B3B7-FD12-76C4-8DF64614192C}"/>
              </a:ext>
            </a:extLst>
          </p:cNvPr>
          <p:cNvSpPr txBox="1"/>
          <p:nvPr/>
        </p:nvSpPr>
        <p:spPr>
          <a:xfrm>
            <a:off x="-10160" y="626523"/>
            <a:ext cx="12198946" cy="2769989"/>
          </a:xfrm>
          <a:prstGeom prst="rect">
            <a:avLst/>
          </a:prstGeom>
          <a:solidFill>
            <a:srgbClr val="FFFF00"/>
          </a:solidFill>
          <a:ln>
            <a:solidFill>
              <a:schemeClr val="tx1"/>
            </a:solidFill>
          </a:ln>
        </p:spPr>
        <p:txBody>
          <a:bodyPr wrap="square">
            <a:spAutoFit/>
          </a:bodyPr>
          <a:lstStyle/>
          <a:p>
            <a:pPr algn="just"/>
            <a:r>
              <a:rPr lang="en-US" sz="2600" b="1" baseline="30000" dirty="0">
                <a:solidFill>
                  <a:srgbClr val="C00000"/>
                </a:solidFill>
                <a:latin typeface="Arial" panose="020B0604020202020204" pitchFamily="34" charset="0"/>
                <a:cs typeface="Arial" panose="020B0604020202020204" pitchFamily="34" charset="0"/>
              </a:rPr>
              <a:t>12</a:t>
            </a:r>
            <a:r>
              <a:rPr lang="en-US" sz="2600" b="1" dirty="0">
                <a:latin typeface="Arial" panose="020B0604020202020204" pitchFamily="34" charset="0"/>
                <a:cs typeface="Arial" panose="020B0604020202020204" pitchFamily="34" charset="0"/>
              </a:rPr>
              <a:t> Therefore rejoice, ye heavens, and ye that dwell in them. Woe to the inhabiters of the earth and of the sea! for the devil is come down unto you, having great wrath, because he knows that he hath but a </a:t>
            </a:r>
            <a:r>
              <a:rPr lang="en-US" sz="2600" b="1" dirty="0">
                <a:solidFill>
                  <a:srgbClr val="C00000"/>
                </a:solidFill>
                <a:latin typeface="Arial" panose="020B0604020202020204" pitchFamily="34" charset="0"/>
                <a:cs typeface="Arial" panose="020B0604020202020204" pitchFamily="34" charset="0"/>
              </a:rPr>
              <a:t>short time</a:t>
            </a:r>
            <a:r>
              <a:rPr lang="en-US" sz="2600" b="1" dirty="0">
                <a:latin typeface="Arial" panose="020B0604020202020204" pitchFamily="34" charset="0"/>
                <a:cs typeface="Arial" panose="020B0604020202020204" pitchFamily="34" charset="0"/>
              </a:rPr>
              <a:t>.</a:t>
            </a:r>
          </a:p>
          <a:p>
            <a:pPr algn="just"/>
            <a:endParaRPr lang="en-US" sz="1600" b="1" dirty="0">
              <a:latin typeface="Arial" panose="020B0604020202020204" pitchFamily="34" charset="0"/>
              <a:cs typeface="Arial" panose="020B0604020202020204" pitchFamily="34" charset="0"/>
            </a:endParaRPr>
          </a:p>
          <a:p>
            <a:pPr algn="just"/>
            <a:r>
              <a:rPr lang="en-US" sz="2600" b="1" baseline="30000" dirty="0">
                <a:solidFill>
                  <a:srgbClr val="C00000"/>
                </a:solidFill>
                <a:latin typeface="Arial" panose="020B0604020202020204" pitchFamily="34" charset="0"/>
                <a:cs typeface="Arial" panose="020B0604020202020204" pitchFamily="34" charset="0"/>
              </a:rPr>
              <a:t>17</a:t>
            </a:r>
            <a:r>
              <a:rPr lang="en-US" sz="2600" b="1" dirty="0">
                <a:latin typeface="Arial" panose="020B0604020202020204" pitchFamily="34" charset="0"/>
                <a:cs typeface="Arial" panose="020B0604020202020204" pitchFamily="34" charset="0"/>
              </a:rPr>
              <a:t> And the dragon was wroth with the woman, and went to make war with the remnant of her seed, which keep the commandments of God, and have the testimony of Jesus Christ.</a:t>
            </a:r>
          </a:p>
        </p:txBody>
      </p:sp>
      <p:pic>
        <p:nvPicPr>
          <p:cNvPr id="7" name="Picture 2">
            <a:extLst>
              <a:ext uri="{FF2B5EF4-FFF2-40B4-BE49-F238E27FC236}">
                <a16:creationId xmlns:a16="http://schemas.microsoft.com/office/drawing/2014/main" id="{F8262217-DBDC-B7FB-4F32-D0D2C167BEEF}"/>
              </a:ext>
            </a:extLst>
          </p:cNvPr>
          <p:cNvPicPr>
            <a:picLocks noChangeAspect="1" noChangeArrowheads="1"/>
          </p:cNvPicPr>
          <p:nvPr/>
        </p:nvPicPr>
        <p:blipFill rotWithShape="1">
          <a:blip r:embed="rId3">
            <a:clrChange>
              <a:clrFrom>
                <a:srgbClr val="D6D6D6"/>
              </a:clrFrom>
              <a:clrTo>
                <a:srgbClr val="D6D6D6">
                  <a:alpha val="0"/>
                </a:srgbClr>
              </a:clrTo>
            </a:clrChange>
            <a:extLst>
              <a:ext uri="{28A0092B-C50C-407E-A947-70E740481C1C}">
                <a14:useLocalDpi xmlns:a14="http://schemas.microsoft.com/office/drawing/2010/main" val="0"/>
              </a:ext>
            </a:extLst>
          </a:blip>
          <a:srcRect l="10076" t="72517" r="10384" b="19121"/>
          <a:stretch/>
        </p:blipFill>
        <p:spPr bwMode="auto">
          <a:xfrm>
            <a:off x="34504" y="1909669"/>
            <a:ext cx="12119851" cy="18217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B62701A-9A27-8F7D-606A-7417ECA09A7A}"/>
              </a:ext>
            </a:extLst>
          </p:cNvPr>
          <p:cNvSpPr txBox="1"/>
          <p:nvPr/>
        </p:nvSpPr>
        <p:spPr>
          <a:xfrm>
            <a:off x="1544508" y="3539921"/>
            <a:ext cx="9020751" cy="3108543"/>
          </a:xfrm>
          <a:prstGeom prst="rect">
            <a:avLst/>
          </a:prstGeom>
          <a:noFill/>
        </p:spPr>
        <p:txBody>
          <a:bodyPr wrap="square" rtlCol="0">
            <a:spAutoFit/>
          </a:bodyPr>
          <a:lstStyle/>
          <a:p>
            <a:pPr algn="ctr"/>
            <a:r>
              <a:rPr lang="en-US" sz="2800" b="1" u="sng" dirty="0">
                <a:latin typeface="Arial" panose="020B0604020202020204" pitchFamily="34" charset="0"/>
                <a:ea typeface="Calibri" panose="020F0502020204030204" pitchFamily="34" charset="0"/>
                <a:cs typeface="Arial" panose="020B0604020202020204" pitchFamily="34" charset="0"/>
              </a:rPr>
              <a:t>Why Do Christians Suffer?</a:t>
            </a:r>
          </a:p>
          <a:p>
            <a:pPr marL="342900" indent="-342900">
              <a:buFont typeface="Arial" panose="020B0604020202020204" pitchFamily="34" charset="0"/>
              <a:buChar char="•"/>
            </a:pPr>
            <a:r>
              <a:rPr lang="en-US" sz="2800" b="1" dirty="0">
                <a:latin typeface="Arial" panose="020B0604020202020204" pitchFamily="34" charset="0"/>
                <a:ea typeface="Calibri" panose="020F0502020204030204" pitchFamily="34" charset="0"/>
                <a:cs typeface="Arial" panose="020B0604020202020204" pitchFamily="34" charset="0"/>
              </a:rPr>
              <a:t>Evil killed the O.T. prophets to stop God’s plan</a:t>
            </a:r>
            <a:endParaRPr lang="en-US" sz="2800" b="1" dirty="0">
              <a:solidFill>
                <a:srgbClr val="C00000"/>
              </a:solidFill>
              <a:latin typeface="Arial" panose="020B0604020202020204" pitchFamily="34" charset="0"/>
              <a:ea typeface="Calibri" panose="020F0502020204030204" pitchFamily="34" charset="0"/>
              <a:cs typeface="Arial" panose="020B0604020202020204" pitchFamily="34" charset="0"/>
            </a:endParaRPr>
          </a:p>
          <a:p>
            <a:pPr marL="342900" indent="-342900">
              <a:buFont typeface="Arial" panose="020B0604020202020204" pitchFamily="34" charset="0"/>
              <a:buChar char="•"/>
            </a:pPr>
            <a:r>
              <a:rPr lang="en-US" sz="2800" b="1" dirty="0">
                <a:latin typeface="Arial" panose="020B0604020202020204" pitchFamily="34" charset="0"/>
                <a:ea typeface="Calibri" panose="020F0502020204030204" pitchFamily="34" charset="0"/>
                <a:cs typeface="Arial" panose="020B0604020202020204" pitchFamily="34" charset="0"/>
              </a:rPr>
              <a:t>Evil tried to destroy Hebrews to stop God’s plan</a:t>
            </a:r>
            <a:endParaRPr lang="en-US" sz="2800" b="1" dirty="0">
              <a:solidFill>
                <a:srgbClr val="C00000"/>
              </a:solidFill>
              <a:latin typeface="Arial" panose="020B0604020202020204" pitchFamily="34" charset="0"/>
              <a:ea typeface="Calibri" panose="020F0502020204030204" pitchFamily="34" charset="0"/>
              <a:cs typeface="Arial" panose="020B0604020202020204" pitchFamily="34" charset="0"/>
            </a:endParaRPr>
          </a:p>
          <a:p>
            <a:pPr marL="342900" indent="-342900">
              <a:buFont typeface="Arial" panose="020B0604020202020204" pitchFamily="34" charset="0"/>
              <a:buChar char="•"/>
            </a:pPr>
            <a:r>
              <a:rPr lang="en-US" sz="2800" b="1" dirty="0">
                <a:latin typeface="Arial" panose="020B0604020202020204" pitchFamily="34" charset="0"/>
                <a:ea typeface="Calibri" panose="020F0502020204030204" pitchFamily="34" charset="0"/>
                <a:cs typeface="Arial" panose="020B0604020202020204" pitchFamily="34" charset="0"/>
              </a:rPr>
              <a:t>Evil tried to kill the baby Messiah via Herod</a:t>
            </a:r>
            <a:endParaRPr lang="en-US" sz="2800" b="1" dirty="0">
              <a:solidFill>
                <a:srgbClr val="C00000"/>
              </a:solidFill>
              <a:latin typeface="Arial" panose="020B0604020202020204" pitchFamily="34" charset="0"/>
              <a:ea typeface="Calibri" panose="020F0502020204030204" pitchFamily="34" charset="0"/>
              <a:cs typeface="Arial" panose="020B0604020202020204" pitchFamily="34" charset="0"/>
            </a:endParaRPr>
          </a:p>
          <a:p>
            <a:pPr marL="342900" indent="-342900">
              <a:buFont typeface="Arial" panose="020B0604020202020204" pitchFamily="34" charset="0"/>
              <a:buChar char="•"/>
            </a:pPr>
            <a:r>
              <a:rPr lang="en-US" sz="2800" b="1" dirty="0">
                <a:latin typeface="Arial" panose="020B0604020202020204" pitchFamily="34" charset="0"/>
                <a:ea typeface="Calibri" panose="020F0502020204030204" pitchFamily="34" charset="0"/>
                <a:cs typeface="Arial" panose="020B0604020202020204" pitchFamily="34" charset="0"/>
              </a:rPr>
              <a:t>Evil tempted the Messiah to sin</a:t>
            </a:r>
            <a:endParaRPr lang="en-US" sz="2800" b="1" dirty="0">
              <a:solidFill>
                <a:srgbClr val="C00000"/>
              </a:solidFill>
              <a:latin typeface="Arial" panose="020B0604020202020204" pitchFamily="34" charset="0"/>
              <a:ea typeface="Calibri" panose="020F0502020204030204" pitchFamily="34" charset="0"/>
              <a:cs typeface="Arial" panose="020B0604020202020204" pitchFamily="34" charset="0"/>
            </a:endParaRPr>
          </a:p>
          <a:p>
            <a:pPr marL="342900" indent="-342900">
              <a:buFont typeface="Arial" panose="020B0604020202020204" pitchFamily="34" charset="0"/>
              <a:buChar char="•"/>
            </a:pPr>
            <a:r>
              <a:rPr lang="en-US" sz="2800" b="1" dirty="0">
                <a:latin typeface="Arial" panose="020B0604020202020204" pitchFamily="34" charset="0"/>
                <a:ea typeface="Calibri" panose="020F0502020204030204" pitchFamily="34" charset="0"/>
                <a:cs typeface="Arial" panose="020B0604020202020204" pitchFamily="34" charset="0"/>
              </a:rPr>
              <a:t>Evil killed the Messiah to get rid of Him</a:t>
            </a:r>
            <a:endParaRPr lang="en-US" sz="2800" b="1" dirty="0">
              <a:solidFill>
                <a:srgbClr val="C00000"/>
              </a:solidFill>
              <a:latin typeface="Arial" panose="020B0604020202020204" pitchFamily="34" charset="0"/>
              <a:ea typeface="Calibri" panose="020F0502020204030204" pitchFamily="34" charset="0"/>
              <a:cs typeface="Arial" panose="020B0604020202020204" pitchFamily="34" charset="0"/>
            </a:endParaRPr>
          </a:p>
          <a:p>
            <a:pPr marL="342900" indent="-342900">
              <a:buFont typeface="Arial" panose="020B0604020202020204" pitchFamily="34" charset="0"/>
              <a:buChar char="•"/>
            </a:pPr>
            <a:r>
              <a:rPr lang="en-US" sz="2800" b="1" dirty="0">
                <a:latin typeface="Arial" panose="020B0604020202020204" pitchFamily="34" charset="0"/>
                <a:ea typeface="Calibri" panose="020F0502020204030204" pitchFamily="34" charset="0"/>
                <a:cs typeface="Arial" panose="020B0604020202020204" pitchFamily="34" charset="0"/>
              </a:rPr>
              <a:t>Christians are all that is left for Satan to defeat</a:t>
            </a:r>
          </a:p>
        </p:txBody>
      </p:sp>
      <p:sp>
        <p:nvSpPr>
          <p:cNvPr id="14" name="TextBox 13">
            <a:extLst>
              <a:ext uri="{FF2B5EF4-FFF2-40B4-BE49-F238E27FC236}">
                <a16:creationId xmlns:a16="http://schemas.microsoft.com/office/drawing/2014/main" id="{FBEB71B4-A924-09F1-F34C-806031112728}"/>
              </a:ext>
            </a:extLst>
          </p:cNvPr>
          <p:cNvSpPr txBox="1"/>
          <p:nvPr/>
        </p:nvSpPr>
        <p:spPr>
          <a:xfrm>
            <a:off x="10177589" y="3993444"/>
            <a:ext cx="1308918" cy="2246769"/>
          </a:xfrm>
          <a:prstGeom prst="rect">
            <a:avLst/>
          </a:prstGeom>
          <a:noFill/>
        </p:spPr>
        <p:txBody>
          <a:bodyPr wrap="square" rtlCol="0">
            <a:spAutoFit/>
          </a:bodyPr>
          <a:lstStyle/>
          <a:p>
            <a:r>
              <a:rPr lang="en-US" sz="2800" b="1" dirty="0">
                <a:solidFill>
                  <a:srgbClr val="C00000"/>
                </a:solidFill>
                <a:latin typeface="Arial" panose="020B0604020202020204" pitchFamily="34" charset="0"/>
                <a:ea typeface="Calibri" panose="020F0502020204030204" pitchFamily="34" charset="0"/>
                <a:cs typeface="Arial" panose="020B0604020202020204" pitchFamily="34" charset="0"/>
              </a:rPr>
              <a:t>Failed</a:t>
            </a:r>
          </a:p>
          <a:p>
            <a:r>
              <a:rPr lang="en-US" sz="2800" b="1" dirty="0">
                <a:solidFill>
                  <a:srgbClr val="C00000"/>
                </a:solidFill>
                <a:latin typeface="Arial" panose="020B0604020202020204" pitchFamily="34" charset="0"/>
                <a:ea typeface="Calibri" panose="020F0502020204030204" pitchFamily="34" charset="0"/>
                <a:cs typeface="Arial" panose="020B0604020202020204" pitchFamily="34" charset="0"/>
              </a:rPr>
              <a:t>Failed</a:t>
            </a:r>
          </a:p>
          <a:p>
            <a:r>
              <a:rPr lang="en-US" sz="2800" b="1" dirty="0">
                <a:solidFill>
                  <a:srgbClr val="C00000"/>
                </a:solidFill>
                <a:latin typeface="Arial" panose="020B0604020202020204" pitchFamily="34" charset="0"/>
                <a:ea typeface="Calibri" panose="020F0502020204030204" pitchFamily="34" charset="0"/>
                <a:cs typeface="Arial" panose="020B0604020202020204" pitchFamily="34" charset="0"/>
              </a:rPr>
              <a:t>Failed</a:t>
            </a:r>
          </a:p>
          <a:p>
            <a:r>
              <a:rPr lang="en-US" sz="2800" b="1" dirty="0">
                <a:solidFill>
                  <a:srgbClr val="C00000"/>
                </a:solidFill>
                <a:latin typeface="Arial" panose="020B0604020202020204" pitchFamily="34" charset="0"/>
                <a:ea typeface="Calibri" panose="020F0502020204030204" pitchFamily="34" charset="0"/>
                <a:cs typeface="Arial" panose="020B0604020202020204" pitchFamily="34" charset="0"/>
              </a:rPr>
              <a:t>Failed</a:t>
            </a:r>
          </a:p>
          <a:p>
            <a:r>
              <a:rPr lang="en-US" sz="2800" b="1" dirty="0">
                <a:solidFill>
                  <a:srgbClr val="C00000"/>
                </a:solidFill>
                <a:latin typeface="Arial" panose="020B0604020202020204" pitchFamily="34" charset="0"/>
                <a:ea typeface="Calibri" panose="020F0502020204030204" pitchFamily="34" charset="0"/>
                <a:cs typeface="Arial" panose="020B0604020202020204" pitchFamily="34" charset="0"/>
              </a:rPr>
              <a:t>Failed</a:t>
            </a:r>
          </a:p>
        </p:txBody>
      </p:sp>
    </p:spTree>
    <p:extLst>
      <p:ext uri="{BB962C8B-B14F-4D97-AF65-F5344CB8AC3E}">
        <p14:creationId xmlns:p14="http://schemas.microsoft.com/office/powerpoint/2010/main" val="351847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fade">
                                      <p:cBhvr>
                                        <p:cTn id="17" dur="500"/>
                                        <p:tgtEl>
                                          <p:spTgt spid="1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fade">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xEl>
                                              <p:pRg st="1" end="1"/>
                                            </p:txEl>
                                          </p:spTgt>
                                        </p:tgtEl>
                                        <p:attrNameLst>
                                          <p:attrName>style.visibility</p:attrName>
                                        </p:attrNameLst>
                                      </p:cBhvr>
                                      <p:to>
                                        <p:strVal val="visible"/>
                                      </p:to>
                                    </p:set>
                                    <p:animEffect transition="in" filter="fade">
                                      <p:cBhvr>
                                        <p:cTn id="27" dur="500"/>
                                        <p:tgtEl>
                                          <p:spTgt spid="1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3" end="3"/>
                                            </p:txEl>
                                          </p:spTgt>
                                        </p:tgtEl>
                                        <p:attrNameLst>
                                          <p:attrName>style.visibility</p:attrName>
                                        </p:attrNameLst>
                                      </p:cBhvr>
                                      <p:to>
                                        <p:strVal val="visible"/>
                                      </p:to>
                                    </p:set>
                                    <p:animEffect transition="in" filter="fade">
                                      <p:cBhvr>
                                        <p:cTn id="32" dur="500"/>
                                        <p:tgtEl>
                                          <p:spTgt spid="8">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
                                            <p:txEl>
                                              <p:pRg st="2" end="2"/>
                                            </p:txEl>
                                          </p:spTgt>
                                        </p:tgtEl>
                                        <p:attrNameLst>
                                          <p:attrName>style.visibility</p:attrName>
                                        </p:attrNameLst>
                                      </p:cBhvr>
                                      <p:to>
                                        <p:strVal val="visible"/>
                                      </p:to>
                                    </p:set>
                                    <p:animEffect transition="in" filter="fade">
                                      <p:cBhvr>
                                        <p:cTn id="37" dur="500"/>
                                        <p:tgtEl>
                                          <p:spTgt spid="14">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xEl>
                                              <p:pRg st="4" end="4"/>
                                            </p:txEl>
                                          </p:spTgt>
                                        </p:tgtEl>
                                        <p:attrNameLst>
                                          <p:attrName>style.visibility</p:attrName>
                                        </p:attrNameLst>
                                      </p:cBhvr>
                                      <p:to>
                                        <p:strVal val="visible"/>
                                      </p:to>
                                    </p:set>
                                    <p:animEffect transition="in" filter="fade">
                                      <p:cBhvr>
                                        <p:cTn id="42" dur="500"/>
                                        <p:tgtEl>
                                          <p:spTgt spid="8">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4">
                                            <p:txEl>
                                              <p:pRg st="3" end="3"/>
                                            </p:txEl>
                                          </p:spTgt>
                                        </p:tgtEl>
                                        <p:attrNameLst>
                                          <p:attrName>style.visibility</p:attrName>
                                        </p:attrNameLst>
                                      </p:cBhvr>
                                      <p:to>
                                        <p:strVal val="visible"/>
                                      </p:to>
                                    </p:set>
                                    <p:animEffect transition="in" filter="fade">
                                      <p:cBhvr>
                                        <p:cTn id="47" dur="500"/>
                                        <p:tgtEl>
                                          <p:spTgt spid="14">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8">
                                            <p:txEl>
                                              <p:pRg st="5" end="5"/>
                                            </p:txEl>
                                          </p:spTgt>
                                        </p:tgtEl>
                                        <p:attrNameLst>
                                          <p:attrName>style.visibility</p:attrName>
                                        </p:attrNameLst>
                                      </p:cBhvr>
                                      <p:to>
                                        <p:strVal val="visible"/>
                                      </p:to>
                                    </p:set>
                                    <p:animEffect transition="in" filter="fade">
                                      <p:cBhvr>
                                        <p:cTn id="52" dur="500"/>
                                        <p:tgtEl>
                                          <p:spTgt spid="8">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4">
                                            <p:txEl>
                                              <p:pRg st="4" end="4"/>
                                            </p:txEl>
                                          </p:spTgt>
                                        </p:tgtEl>
                                        <p:attrNameLst>
                                          <p:attrName>style.visibility</p:attrName>
                                        </p:attrNameLst>
                                      </p:cBhvr>
                                      <p:to>
                                        <p:strVal val="visible"/>
                                      </p:to>
                                    </p:set>
                                    <p:animEffect transition="in" filter="fade">
                                      <p:cBhvr>
                                        <p:cTn id="57" dur="500"/>
                                        <p:tgtEl>
                                          <p:spTgt spid="14">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8">
                                            <p:txEl>
                                              <p:pRg st="6" end="6"/>
                                            </p:txEl>
                                          </p:spTgt>
                                        </p:tgtEl>
                                        <p:attrNameLst>
                                          <p:attrName>style.visibility</p:attrName>
                                        </p:attrNameLst>
                                      </p:cBhvr>
                                      <p:to>
                                        <p:strVal val="visible"/>
                                      </p:to>
                                    </p:set>
                                    <p:animEffect transition="in" filter="fade">
                                      <p:cBhvr>
                                        <p:cTn id="62"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29</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rgbClr val="F5F1A3"/>
                </a:solidFill>
                <a:latin typeface="Arial" panose="020B0604020202020204" pitchFamily="34" charset="0"/>
                <a:cs typeface="Arial" panose="020B0604020202020204" pitchFamily="34" charset="0"/>
              </a:rPr>
              <a:t>Revelation 12:11</a:t>
            </a:r>
          </a:p>
          <a:p>
            <a:pPr algn="ct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94464BB-D066-504C-6178-8C65AB06AB6B}"/>
              </a:ext>
            </a:extLst>
          </p:cNvPr>
          <p:cNvSpPr txBox="1"/>
          <p:nvPr/>
        </p:nvSpPr>
        <p:spPr>
          <a:xfrm>
            <a:off x="0" y="5361003"/>
            <a:ext cx="12192001" cy="1384995"/>
          </a:xfrm>
          <a:prstGeom prst="rect">
            <a:avLst/>
          </a:prstGeom>
          <a:solidFill>
            <a:srgbClr val="FFFF00"/>
          </a:solidFill>
          <a:ln>
            <a:solidFill>
              <a:schemeClr val="tx1"/>
            </a:solidFill>
          </a:ln>
        </p:spPr>
        <p:txBody>
          <a:bodyPr wrap="square">
            <a:spAutoFit/>
          </a:bodyPr>
          <a:lstStyle/>
          <a:p>
            <a:r>
              <a:rPr lang="en-US" sz="2800" b="1" dirty="0">
                <a:solidFill>
                  <a:srgbClr val="C00000"/>
                </a:solidFill>
                <a:latin typeface="Arial" panose="020B0604020202020204" pitchFamily="34" charset="0"/>
                <a:ea typeface="Calibri" panose="020F0502020204030204" pitchFamily="34" charset="0"/>
                <a:cs typeface="Arial" panose="020B0604020202020204" pitchFamily="34" charset="0"/>
              </a:rPr>
              <a:t>1 John 1:7</a:t>
            </a:r>
          </a:p>
          <a:p>
            <a:r>
              <a:rPr lang="en-US" sz="2800" b="1" baseline="30000" dirty="0">
                <a:solidFill>
                  <a:srgbClr val="C00000"/>
                </a:solidFill>
                <a:latin typeface="Arial" panose="020B0604020202020204" pitchFamily="34" charset="0"/>
                <a:cs typeface="Arial" panose="020B0604020202020204" pitchFamily="34" charset="0"/>
              </a:rPr>
              <a:t>7 </a:t>
            </a:r>
            <a:r>
              <a:rPr lang="en-US" sz="2800" b="1" dirty="0">
                <a:latin typeface="Arial" panose="020B0604020202020204" pitchFamily="34" charset="0"/>
                <a:cs typeface="Arial" panose="020B0604020202020204" pitchFamily="34" charset="0"/>
              </a:rPr>
              <a:t> </a:t>
            </a:r>
            <a:r>
              <a:rPr lang="en-US" sz="2800" b="1" i="1" dirty="0">
                <a:latin typeface="Arial" panose="020B0604020202020204" pitchFamily="34" charset="0"/>
                <a:ea typeface="Calibri" panose="020F0502020204030204" pitchFamily="34" charset="0"/>
                <a:cs typeface="Arial" panose="020B0604020202020204" pitchFamily="34" charset="0"/>
              </a:rPr>
              <a:t>If we walk in the light as He is in the light … the blood of Jesus cleanses us from all sin.</a:t>
            </a:r>
          </a:p>
        </p:txBody>
      </p:sp>
      <p:sp>
        <p:nvSpPr>
          <p:cNvPr id="5" name="TextBox 4">
            <a:extLst>
              <a:ext uri="{FF2B5EF4-FFF2-40B4-BE49-F238E27FC236}">
                <a16:creationId xmlns:a16="http://schemas.microsoft.com/office/drawing/2014/main" id="{3BD0D5B7-6310-F4C6-B67B-25DA75C4ACDC}"/>
              </a:ext>
            </a:extLst>
          </p:cNvPr>
          <p:cNvSpPr txBox="1"/>
          <p:nvPr/>
        </p:nvSpPr>
        <p:spPr>
          <a:xfrm>
            <a:off x="0" y="622952"/>
            <a:ext cx="12192000" cy="1815882"/>
          </a:xfrm>
          <a:prstGeom prst="rect">
            <a:avLst/>
          </a:prstGeom>
          <a:solidFill>
            <a:srgbClr val="FFFF00"/>
          </a:solidFill>
          <a:ln>
            <a:solidFill>
              <a:schemeClr val="tx1"/>
            </a:solidFill>
          </a:ln>
        </p:spPr>
        <p:txBody>
          <a:bodyPr wrap="square">
            <a:spAutoFit/>
          </a:bodyPr>
          <a:lstStyle/>
          <a:p>
            <a:r>
              <a:rPr lang="en-US" sz="2800" b="1" dirty="0">
                <a:solidFill>
                  <a:srgbClr val="C00000"/>
                </a:solidFill>
                <a:latin typeface="Arial" panose="020B0604020202020204" pitchFamily="34" charset="0"/>
                <a:cs typeface="Arial" panose="020B0604020202020204" pitchFamily="34" charset="0"/>
              </a:rPr>
              <a:t>Revelation 12:11</a:t>
            </a:r>
          </a:p>
          <a:p>
            <a:pPr algn="just"/>
            <a:r>
              <a:rPr lang="en-US" sz="2800" b="1" baseline="30000" dirty="0">
                <a:solidFill>
                  <a:srgbClr val="C00000"/>
                </a:solidFill>
                <a:latin typeface="Arial" panose="020B0604020202020204" pitchFamily="34" charset="0"/>
                <a:cs typeface="Arial" panose="020B0604020202020204" pitchFamily="34" charset="0"/>
              </a:rPr>
              <a:t>11</a:t>
            </a:r>
            <a:r>
              <a:rPr lang="en-US" sz="2800" b="1" dirty="0">
                <a:latin typeface="Arial" panose="020B0604020202020204" pitchFamily="34" charset="0"/>
                <a:cs typeface="Arial" panose="020B0604020202020204" pitchFamily="34" charset="0"/>
              </a:rPr>
              <a:t> </a:t>
            </a:r>
            <a:r>
              <a:rPr lang="en-US" sz="2800" b="1" i="1" dirty="0">
                <a:latin typeface="Arial" panose="020B0604020202020204" pitchFamily="34" charset="0"/>
                <a:cs typeface="Arial" panose="020B0604020202020204" pitchFamily="34" charset="0"/>
              </a:rPr>
              <a:t>And they [Saints] overcame him [the “Accuser”] by the blood of the Lamb, and by the word of their testimony; and they loved not their lives unto the death.</a:t>
            </a:r>
          </a:p>
        </p:txBody>
      </p:sp>
      <p:sp>
        <p:nvSpPr>
          <p:cNvPr id="6" name="TextBox 5">
            <a:extLst>
              <a:ext uri="{FF2B5EF4-FFF2-40B4-BE49-F238E27FC236}">
                <a16:creationId xmlns:a16="http://schemas.microsoft.com/office/drawing/2014/main" id="{DE54F3EC-D8DE-9F26-DCBE-0BE4147A48C4}"/>
              </a:ext>
            </a:extLst>
          </p:cNvPr>
          <p:cNvSpPr txBox="1"/>
          <p:nvPr/>
        </p:nvSpPr>
        <p:spPr>
          <a:xfrm>
            <a:off x="1695319" y="3422865"/>
            <a:ext cx="8801362" cy="954107"/>
          </a:xfrm>
          <a:prstGeom prst="rect">
            <a:avLst/>
          </a:prstGeom>
          <a:solidFill>
            <a:srgbClr val="C00000"/>
          </a:solidFill>
        </p:spPr>
        <p:txBody>
          <a:bodyPr wrap="square">
            <a:spAutoFit/>
          </a:bodyPr>
          <a:lstStyle/>
          <a:p>
            <a:r>
              <a:rPr lang="en-US" sz="2800" b="1" dirty="0">
                <a:solidFill>
                  <a:srgbClr val="FFFF00"/>
                </a:solidFill>
                <a:latin typeface="Arial" panose="020B0604020202020204" pitchFamily="34" charset="0"/>
                <a:cs typeface="Arial" panose="020B0604020202020204" pitchFamily="34" charset="0"/>
              </a:rPr>
              <a:t>Satan knows your name, but calls you by your sin.  God knows your sin, but calls you by your name.</a:t>
            </a:r>
          </a:p>
        </p:txBody>
      </p:sp>
    </p:spTree>
    <p:extLst>
      <p:ext uri="{BB962C8B-B14F-4D97-AF65-F5344CB8AC3E}">
        <p14:creationId xmlns:p14="http://schemas.microsoft.com/office/powerpoint/2010/main" val="3295195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3</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Biblical Afterlife</a:t>
            </a:r>
          </a:p>
          <a:p>
            <a:pPr algn="ct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grpSp>
        <p:nvGrpSpPr>
          <p:cNvPr id="35" name="Group 34">
            <a:extLst>
              <a:ext uri="{FF2B5EF4-FFF2-40B4-BE49-F238E27FC236}">
                <a16:creationId xmlns:a16="http://schemas.microsoft.com/office/drawing/2014/main" id="{BB0F190A-228B-27F7-1DCF-A9F07E4F9F70}"/>
              </a:ext>
            </a:extLst>
          </p:cNvPr>
          <p:cNvGrpSpPr>
            <a:grpSpLocks noChangeAspect="1"/>
          </p:cNvGrpSpPr>
          <p:nvPr/>
        </p:nvGrpSpPr>
        <p:grpSpPr>
          <a:xfrm>
            <a:off x="0" y="835509"/>
            <a:ext cx="7695616" cy="5378607"/>
            <a:chOff x="1551543" y="1216068"/>
            <a:chExt cx="7695616" cy="5378607"/>
          </a:xfrm>
        </p:grpSpPr>
        <p:sp>
          <p:nvSpPr>
            <p:cNvPr id="5" name="Rectangle 4">
              <a:extLst>
                <a:ext uri="{FF2B5EF4-FFF2-40B4-BE49-F238E27FC236}">
                  <a16:creationId xmlns:a16="http://schemas.microsoft.com/office/drawing/2014/main" id="{4DF02CE1-D9A9-972A-C46F-4C4CDF10A748}"/>
                </a:ext>
              </a:extLst>
            </p:cNvPr>
            <p:cNvSpPr/>
            <p:nvPr/>
          </p:nvSpPr>
          <p:spPr>
            <a:xfrm>
              <a:off x="1732076" y="1746029"/>
              <a:ext cx="6134390" cy="2327535"/>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6A432C5-DC2F-A78F-8F2F-EA725F7B61B4}"/>
                </a:ext>
              </a:extLst>
            </p:cNvPr>
            <p:cNvSpPr/>
            <p:nvPr/>
          </p:nvSpPr>
          <p:spPr>
            <a:xfrm>
              <a:off x="1732077" y="4129308"/>
              <a:ext cx="6134390" cy="2402536"/>
            </a:xfrm>
            <a:prstGeom prst="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10">
              <a:extLst>
                <a:ext uri="{FF2B5EF4-FFF2-40B4-BE49-F238E27FC236}">
                  <a16:creationId xmlns:a16="http://schemas.microsoft.com/office/drawing/2014/main" id="{D76B97B5-F7D3-BC1F-11FD-85AD944B9E95}"/>
                </a:ext>
              </a:extLst>
            </p:cNvPr>
            <p:cNvSpPr txBox="1">
              <a:spLocks noChangeArrowheads="1"/>
            </p:cNvSpPr>
            <p:nvPr/>
          </p:nvSpPr>
          <p:spPr bwMode="auto">
            <a:xfrm>
              <a:off x="3720401" y="1838369"/>
              <a:ext cx="3951851" cy="553998"/>
            </a:xfrm>
            <a:prstGeom prst="rect">
              <a:avLst/>
            </a:prstGeom>
            <a:solidFill>
              <a:srgbClr val="92D050"/>
            </a:solidFill>
            <a:ln>
              <a:noFill/>
            </a:ln>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altLang="en-US" sz="3000" b="1" dirty="0">
                  <a:cs typeface="Arial" panose="020B0604020202020204" pitchFamily="34" charset="0"/>
                </a:rPr>
                <a:t>“Abraham’s Bosom”</a:t>
              </a:r>
            </a:p>
          </p:txBody>
        </p:sp>
        <p:sp>
          <p:nvSpPr>
            <p:cNvPr id="7" name="TextBox 13">
              <a:extLst>
                <a:ext uri="{FF2B5EF4-FFF2-40B4-BE49-F238E27FC236}">
                  <a16:creationId xmlns:a16="http://schemas.microsoft.com/office/drawing/2014/main" id="{B79806D7-E00F-2B49-1537-7930F42CED87}"/>
                </a:ext>
              </a:extLst>
            </p:cNvPr>
            <p:cNvSpPr txBox="1">
              <a:spLocks noChangeArrowheads="1"/>
            </p:cNvSpPr>
            <p:nvPr/>
          </p:nvSpPr>
          <p:spPr bwMode="auto">
            <a:xfrm>
              <a:off x="4127678" y="3237998"/>
              <a:ext cx="3137297" cy="553998"/>
            </a:xfrm>
            <a:prstGeom prst="rect">
              <a:avLst/>
            </a:prstGeom>
            <a:solidFill>
              <a:schemeClr val="tx1"/>
            </a:solidFill>
            <a:ln w="9525">
              <a:no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3000" b="1" dirty="0">
                  <a:solidFill>
                    <a:schemeClr val="bg1">
                      <a:lumMod val="95000"/>
                    </a:schemeClr>
                  </a:solidFill>
                  <a:cs typeface="Arial" panose="020B0604020202020204" pitchFamily="34" charset="0"/>
                </a:rPr>
                <a:t>“Torment”</a:t>
              </a:r>
            </a:p>
          </p:txBody>
        </p:sp>
        <p:sp>
          <p:nvSpPr>
            <p:cNvPr id="8" name="TextBox 17">
              <a:extLst>
                <a:ext uri="{FF2B5EF4-FFF2-40B4-BE49-F238E27FC236}">
                  <a16:creationId xmlns:a16="http://schemas.microsoft.com/office/drawing/2014/main" id="{4DD32868-FA47-ADCB-82BC-F4BE3A0241F2}"/>
                </a:ext>
              </a:extLst>
            </p:cNvPr>
            <p:cNvSpPr txBox="1">
              <a:spLocks noChangeArrowheads="1"/>
            </p:cNvSpPr>
            <p:nvPr/>
          </p:nvSpPr>
          <p:spPr bwMode="auto">
            <a:xfrm>
              <a:off x="1792256" y="1838369"/>
              <a:ext cx="1882583" cy="1200329"/>
            </a:xfrm>
            <a:prstGeom prst="rect">
              <a:avLst/>
            </a:prstGeom>
            <a:solidFill>
              <a:srgbClr val="92D050"/>
            </a:soli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u="sng" dirty="0">
                  <a:cs typeface="Arial" panose="020B0604020202020204" pitchFamily="34" charset="0"/>
                </a:rPr>
                <a:t>Luke 16:19-31</a:t>
              </a:r>
            </a:p>
            <a:p>
              <a:pPr algn="ctr"/>
              <a:r>
                <a:rPr lang="en-US" altLang="en-US" b="1" dirty="0">
                  <a:cs typeface="Arial" panose="020B0604020202020204" pitchFamily="34" charset="0"/>
                </a:rPr>
                <a:t>“Comforted”</a:t>
              </a:r>
            </a:p>
            <a:p>
              <a:pPr algn="ctr"/>
              <a:r>
                <a:rPr lang="en-US" altLang="en-US" b="1" u="sng" dirty="0">
                  <a:cs typeface="Arial" panose="020B0604020202020204" pitchFamily="34" charset="0"/>
                </a:rPr>
                <a:t>1 Samuel 28:15</a:t>
              </a:r>
            </a:p>
            <a:p>
              <a:pPr algn="ctr"/>
              <a:r>
                <a:rPr lang="en-US" altLang="en-US" b="1" dirty="0">
                  <a:cs typeface="Arial" panose="020B0604020202020204" pitchFamily="34" charset="0"/>
                </a:rPr>
                <a:t>“Peaceful”</a:t>
              </a:r>
            </a:p>
          </p:txBody>
        </p:sp>
        <p:sp>
          <p:nvSpPr>
            <p:cNvPr id="9" name="TextBox 27">
              <a:extLst>
                <a:ext uri="{FF2B5EF4-FFF2-40B4-BE49-F238E27FC236}">
                  <a16:creationId xmlns:a16="http://schemas.microsoft.com/office/drawing/2014/main" id="{08D522E0-EFE9-A7FE-ABFA-6742ABCBD251}"/>
                </a:ext>
              </a:extLst>
            </p:cNvPr>
            <p:cNvSpPr txBox="1">
              <a:spLocks noChangeArrowheads="1"/>
            </p:cNvSpPr>
            <p:nvPr/>
          </p:nvSpPr>
          <p:spPr bwMode="auto">
            <a:xfrm>
              <a:off x="4127678" y="4355132"/>
              <a:ext cx="3137297" cy="553998"/>
            </a:xfrm>
            <a:prstGeom prst="rect">
              <a:avLst/>
            </a:prstGeom>
            <a:solidFill>
              <a:srgbClr val="92D050"/>
            </a:solid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altLang="en-US" sz="3000" b="1" dirty="0">
                  <a:cs typeface="Arial" panose="020B0604020202020204" pitchFamily="34" charset="0"/>
                </a:rPr>
                <a:t>“Paradise”</a:t>
              </a:r>
            </a:p>
          </p:txBody>
        </p:sp>
        <p:sp>
          <p:nvSpPr>
            <p:cNvPr id="10" name="TextBox 30">
              <a:extLst>
                <a:ext uri="{FF2B5EF4-FFF2-40B4-BE49-F238E27FC236}">
                  <a16:creationId xmlns:a16="http://schemas.microsoft.com/office/drawing/2014/main" id="{3822FDDA-ED00-42DC-20AA-CD045BF62351}"/>
                </a:ext>
              </a:extLst>
            </p:cNvPr>
            <p:cNvSpPr txBox="1">
              <a:spLocks noChangeArrowheads="1"/>
            </p:cNvSpPr>
            <p:nvPr/>
          </p:nvSpPr>
          <p:spPr bwMode="auto">
            <a:xfrm>
              <a:off x="4127678" y="5894986"/>
              <a:ext cx="3137297" cy="553998"/>
            </a:xfrm>
            <a:prstGeom prst="rect">
              <a:avLst/>
            </a:prstGeom>
            <a:solidFill>
              <a:schemeClr val="tx1"/>
            </a:solidFill>
            <a:ln w="9525">
              <a:no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3000" b="1" dirty="0">
                  <a:solidFill>
                    <a:schemeClr val="bg1">
                      <a:lumMod val="95000"/>
                    </a:schemeClr>
                  </a:solidFill>
                  <a:cs typeface="Arial" panose="020B0604020202020204" pitchFamily="34" charset="0"/>
                </a:rPr>
                <a:t>?</a:t>
              </a:r>
            </a:p>
          </p:txBody>
        </p:sp>
        <p:sp>
          <p:nvSpPr>
            <p:cNvPr id="11" name="TextBox 31">
              <a:extLst>
                <a:ext uri="{FF2B5EF4-FFF2-40B4-BE49-F238E27FC236}">
                  <a16:creationId xmlns:a16="http://schemas.microsoft.com/office/drawing/2014/main" id="{BF239822-86EE-AA23-467F-CE9D9D0B7C2B}"/>
                </a:ext>
              </a:extLst>
            </p:cNvPr>
            <p:cNvSpPr txBox="1">
              <a:spLocks noChangeArrowheads="1"/>
            </p:cNvSpPr>
            <p:nvPr/>
          </p:nvSpPr>
          <p:spPr bwMode="auto">
            <a:xfrm>
              <a:off x="1836750" y="4355132"/>
              <a:ext cx="1793594" cy="369332"/>
            </a:xfrm>
            <a:prstGeom prst="rect">
              <a:avLst/>
            </a:prstGeom>
            <a:solidFill>
              <a:srgbClr val="92D050"/>
            </a:soli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dirty="0">
                  <a:cs typeface="Arial" panose="020B0604020202020204" pitchFamily="34" charset="0"/>
                </a:rPr>
                <a:t>Luke 23:43</a:t>
              </a:r>
            </a:p>
          </p:txBody>
        </p:sp>
        <p:grpSp>
          <p:nvGrpSpPr>
            <p:cNvPr id="12" name="Group 11">
              <a:extLst>
                <a:ext uri="{FF2B5EF4-FFF2-40B4-BE49-F238E27FC236}">
                  <a16:creationId xmlns:a16="http://schemas.microsoft.com/office/drawing/2014/main" id="{E01ADFEE-D983-F5A8-C0D7-861882FB3B19}"/>
                </a:ext>
              </a:extLst>
            </p:cNvPr>
            <p:cNvGrpSpPr/>
            <p:nvPr/>
          </p:nvGrpSpPr>
          <p:grpSpPr>
            <a:xfrm>
              <a:off x="1551543" y="1216068"/>
              <a:ext cx="1253252" cy="5378607"/>
              <a:chOff x="-64532" y="1271243"/>
              <a:chExt cx="1253252" cy="5378607"/>
            </a:xfrm>
          </p:grpSpPr>
          <p:sp>
            <p:nvSpPr>
              <p:cNvPr id="13" name="TextBox 7">
                <a:extLst>
                  <a:ext uri="{FF2B5EF4-FFF2-40B4-BE49-F238E27FC236}">
                    <a16:creationId xmlns:a16="http://schemas.microsoft.com/office/drawing/2014/main" id="{83626943-3576-180A-969A-76A9393A598A}"/>
                  </a:ext>
                </a:extLst>
              </p:cNvPr>
              <p:cNvSpPr txBox="1">
                <a:spLocks noChangeArrowheads="1"/>
              </p:cNvSpPr>
              <p:nvPr/>
            </p:nvSpPr>
            <p:spPr bwMode="auto">
              <a:xfrm>
                <a:off x="-64532" y="1271243"/>
                <a:ext cx="125325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dirty="0">
                    <a:solidFill>
                      <a:srgbClr val="C00000"/>
                    </a:solidFill>
                    <a:cs typeface="Arial" panose="020B0604020202020204" pitchFamily="34" charset="0"/>
                  </a:rPr>
                  <a:t>Death</a:t>
                </a:r>
              </a:p>
            </p:txBody>
          </p:sp>
          <p:cxnSp>
            <p:nvCxnSpPr>
              <p:cNvPr id="14" name="Straight Connector 13">
                <a:extLst>
                  <a:ext uri="{FF2B5EF4-FFF2-40B4-BE49-F238E27FC236}">
                    <a16:creationId xmlns:a16="http://schemas.microsoft.com/office/drawing/2014/main" id="{C091C1C9-930C-D841-C726-D82D1CDC6DF4}"/>
                  </a:ext>
                </a:extLst>
              </p:cNvPr>
              <p:cNvCxnSpPr>
                <a:cxnSpLocks/>
              </p:cNvCxnSpPr>
              <p:nvPr/>
            </p:nvCxnSpPr>
            <p:spPr>
              <a:xfrm>
                <a:off x="79956" y="1801204"/>
                <a:ext cx="0" cy="4848646"/>
              </a:xfrm>
              <a:prstGeom prst="line">
                <a:avLst/>
              </a:prstGeom>
              <a:ln w="76200">
                <a:solidFill>
                  <a:srgbClr val="C00000"/>
                </a:solidFill>
                <a:prstDash val="sysDash"/>
              </a:ln>
            </p:spPr>
            <p:style>
              <a:lnRef idx="1">
                <a:schemeClr val="accent1"/>
              </a:lnRef>
              <a:fillRef idx="0">
                <a:schemeClr val="accent1"/>
              </a:fillRef>
              <a:effectRef idx="0">
                <a:schemeClr val="accent1"/>
              </a:effectRef>
              <a:fontRef idx="minor">
                <a:schemeClr val="tx1"/>
              </a:fontRef>
            </p:style>
          </p:cxnSp>
        </p:grpSp>
        <p:sp>
          <p:nvSpPr>
            <p:cNvPr id="15" name="TextBox 31">
              <a:extLst>
                <a:ext uri="{FF2B5EF4-FFF2-40B4-BE49-F238E27FC236}">
                  <a16:creationId xmlns:a16="http://schemas.microsoft.com/office/drawing/2014/main" id="{BED16B8F-17E6-4DA6-C134-0A321A12BE2D}"/>
                </a:ext>
              </a:extLst>
            </p:cNvPr>
            <p:cNvSpPr txBox="1">
              <a:spLocks noChangeArrowheads="1"/>
            </p:cNvSpPr>
            <p:nvPr/>
          </p:nvSpPr>
          <p:spPr bwMode="auto">
            <a:xfrm>
              <a:off x="2035833" y="5894986"/>
              <a:ext cx="13954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dirty="0">
                  <a:cs typeface="Arial" panose="020B0604020202020204" pitchFamily="34" charset="0"/>
                </a:rPr>
                <a:t>Torment?</a:t>
              </a:r>
            </a:p>
          </p:txBody>
        </p:sp>
        <p:grpSp>
          <p:nvGrpSpPr>
            <p:cNvPr id="19" name="Group 18">
              <a:extLst>
                <a:ext uri="{FF2B5EF4-FFF2-40B4-BE49-F238E27FC236}">
                  <a16:creationId xmlns:a16="http://schemas.microsoft.com/office/drawing/2014/main" id="{72ECA00C-664B-8B80-9BA0-6A640113EC54}"/>
                </a:ext>
              </a:extLst>
            </p:cNvPr>
            <p:cNvGrpSpPr/>
            <p:nvPr/>
          </p:nvGrpSpPr>
          <p:grpSpPr>
            <a:xfrm>
              <a:off x="5703963" y="2853187"/>
              <a:ext cx="1602547" cy="415498"/>
              <a:chOff x="4348519" y="2596107"/>
              <a:chExt cx="1602547" cy="415498"/>
            </a:xfrm>
          </p:grpSpPr>
          <p:sp>
            <p:nvSpPr>
              <p:cNvPr id="20" name="Down Arrow 34">
                <a:extLst>
                  <a:ext uri="{FF2B5EF4-FFF2-40B4-BE49-F238E27FC236}">
                    <a16:creationId xmlns:a16="http://schemas.microsoft.com/office/drawing/2014/main" id="{265C7EE8-F493-ABE0-E513-6177502F4F10}"/>
                  </a:ext>
                </a:extLst>
              </p:cNvPr>
              <p:cNvSpPr>
                <a:spLocks noChangeArrowheads="1"/>
              </p:cNvSpPr>
              <p:nvPr/>
            </p:nvSpPr>
            <p:spPr bwMode="auto">
              <a:xfrm>
                <a:off x="5673650" y="2715959"/>
                <a:ext cx="277416" cy="201215"/>
              </a:xfrm>
              <a:prstGeom prst="downArrow">
                <a:avLst>
                  <a:gd name="adj1" fmla="val 50000"/>
                  <a:gd name="adj2" fmla="val 50000"/>
                </a:avLst>
              </a:prstGeom>
              <a:solidFill>
                <a:schemeClr val="tx1"/>
              </a:solidFill>
              <a:ln w="9525" algn="ctr">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solidFill>
                    <a:srgbClr val="FF0000"/>
                  </a:solidFill>
                  <a:cs typeface="Arial" panose="020B0604020202020204" pitchFamily="34" charset="0"/>
                </a:endParaRPr>
              </a:p>
            </p:txBody>
          </p:sp>
          <p:sp>
            <p:nvSpPr>
              <p:cNvPr id="21" name="Rectangle 20">
                <a:extLst>
                  <a:ext uri="{FF2B5EF4-FFF2-40B4-BE49-F238E27FC236}">
                    <a16:creationId xmlns:a16="http://schemas.microsoft.com/office/drawing/2014/main" id="{3B61F8A4-CE6B-578C-721F-CA064D6D9D17}"/>
                  </a:ext>
                </a:extLst>
              </p:cNvPr>
              <p:cNvSpPr>
                <a:spLocks noChangeArrowheads="1"/>
              </p:cNvSpPr>
              <p:nvPr/>
            </p:nvSpPr>
            <p:spPr bwMode="auto">
              <a:xfrm>
                <a:off x="4348519" y="2596107"/>
                <a:ext cx="138211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100" b="1" dirty="0">
                    <a:solidFill>
                      <a:srgbClr val="C00000"/>
                    </a:solidFill>
                    <a:cs typeface="Arial" panose="020B0604020202020204" pitchFamily="34" charset="0"/>
                  </a:rPr>
                  <a:t>Rich Man</a:t>
                </a:r>
              </a:p>
            </p:txBody>
          </p:sp>
        </p:grpSp>
        <p:grpSp>
          <p:nvGrpSpPr>
            <p:cNvPr id="22" name="Group 21">
              <a:extLst>
                <a:ext uri="{FF2B5EF4-FFF2-40B4-BE49-F238E27FC236}">
                  <a16:creationId xmlns:a16="http://schemas.microsoft.com/office/drawing/2014/main" id="{24B00C9B-8D86-D202-CB1A-A4728D800A8F}"/>
                </a:ext>
              </a:extLst>
            </p:cNvPr>
            <p:cNvGrpSpPr/>
            <p:nvPr/>
          </p:nvGrpSpPr>
          <p:grpSpPr>
            <a:xfrm>
              <a:off x="4107321" y="2395316"/>
              <a:ext cx="1498618" cy="415498"/>
              <a:chOff x="2352100" y="2798359"/>
              <a:chExt cx="1498618" cy="415498"/>
            </a:xfrm>
          </p:grpSpPr>
          <p:sp>
            <p:nvSpPr>
              <p:cNvPr id="23" name="Down Arrow 35">
                <a:extLst>
                  <a:ext uri="{FF2B5EF4-FFF2-40B4-BE49-F238E27FC236}">
                    <a16:creationId xmlns:a16="http://schemas.microsoft.com/office/drawing/2014/main" id="{BCE1704C-4BDF-996A-044E-27C07C331CC0}"/>
                  </a:ext>
                </a:extLst>
              </p:cNvPr>
              <p:cNvSpPr>
                <a:spLocks noChangeArrowheads="1"/>
              </p:cNvSpPr>
              <p:nvPr/>
            </p:nvSpPr>
            <p:spPr bwMode="auto">
              <a:xfrm rot="10800000">
                <a:off x="2352100" y="2870871"/>
                <a:ext cx="277416" cy="201216"/>
              </a:xfrm>
              <a:prstGeom prst="downArrow">
                <a:avLst>
                  <a:gd name="adj1" fmla="val 50000"/>
                  <a:gd name="adj2" fmla="val 50000"/>
                </a:avLst>
              </a:prstGeom>
              <a:solidFill>
                <a:srgbClr val="92D050"/>
              </a:solidFill>
              <a:ln w="9525" algn="ctr">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solidFill>
                    <a:srgbClr val="FF0000"/>
                  </a:solidFill>
                  <a:cs typeface="Arial" panose="020B0604020202020204" pitchFamily="34" charset="0"/>
                </a:endParaRPr>
              </a:p>
            </p:txBody>
          </p:sp>
          <p:sp>
            <p:nvSpPr>
              <p:cNvPr id="24" name="Rectangle 23">
                <a:extLst>
                  <a:ext uri="{FF2B5EF4-FFF2-40B4-BE49-F238E27FC236}">
                    <a16:creationId xmlns:a16="http://schemas.microsoft.com/office/drawing/2014/main" id="{013FB03F-410F-E3C2-F003-408CB6BEE219}"/>
                  </a:ext>
                </a:extLst>
              </p:cNvPr>
              <p:cNvSpPr>
                <a:spLocks noChangeArrowheads="1"/>
              </p:cNvSpPr>
              <p:nvPr/>
            </p:nvSpPr>
            <p:spPr bwMode="auto">
              <a:xfrm>
                <a:off x="2649748" y="2798359"/>
                <a:ext cx="120097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100" b="1" dirty="0">
                    <a:solidFill>
                      <a:srgbClr val="C00000"/>
                    </a:solidFill>
                    <a:cs typeface="Arial" panose="020B0604020202020204" pitchFamily="34" charset="0"/>
                  </a:rPr>
                  <a:t>Lazarus</a:t>
                </a:r>
              </a:p>
            </p:txBody>
          </p:sp>
        </p:grpSp>
        <p:grpSp>
          <p:nvGrpSpPr>
            <p:cNvPr id="25" name="Group 24">
              <a:extLst>
                <a:ext uri="{FF2B5EF4-FFF2-40B4-BE49-F238E27FC236}">
                  <a16:creationId xmlns:a16="http://schemas.microsoft.com/office/drawing/2014/main" id="{65D78714-1E71-62F4-8310-BFA219EB4D59}"/>
                </a:ext>
              </a:extLst>
            </p:cNvPr>
            <p:cNvGrpSpPr/>
            <p:nvPr/>
          </p:nvGrpSpPr>
          <p:grpSpPr>
            <a:xfrm>
              <a:off x="4107321" y="4927205"/>
              <a:ext cx="2427785" cy="415498"/>
              <a:chOff x="2115705" y="5397876"/>
              <a:chExt cx="2427785" cy="415498"/>
            </a:xfrm>
          </p:grpSpPr>
          <p:sp>
            <p:nvSpPr>
              <p:cNvPr id="26" name="TextBox 7">
                <a:extLst>
                  <a:ext uri="{FF2B5EF4-FFF2-40B4-BE49-F238E27FC236}">
                    <a16:creationId xmlns:a16="http://schemas.microsoft.com/office/drawing/2014/main" id="{1E76D45A-6FED-D7E7-0C10-B18E96A757B3}"/>
                  </a:ext>
                </a:extLst>
              </p:cNvPr>
              <p:cNvSpPr txBox="1">
                <a:spLocks noChangeArrowheads="1"/>
              </p:cNvSpPr>
              <p:nvPr/>
            </p:nvSpPr>
            <p:spPr bwMode="auto">
              <a:xfrm>
                <a:off x="2406047" y="5397876"/>
                <a:ext cx="2137443"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100" b="1" dirty="0">
                    <a:solidFill>
                      <a:srgbClr val="C00000"/>
                    </a:solidFill>
                    <a:cs typeface="Arial" panose="020B0604020202020204" pitchFamily="34" charset="0"/>
                  </a:rPr>
                  <a:t>Jesus, Thief #1</a:t>
                </a:r>
              </a:p>
            </p:txBody>
          </p:sp>
          <p:sp>
            <p:nvSpPr>
              <p:cNvPr id="27" name="Down Arrow 48">
                <a:extLst>
                  <a:ext uri="{FF2B5EF4-FFF2-40B4-BE49-F238E27FC236}">
                    <a16:creationId xmlns:a16="http://schemas.microsoft.com/office/drawing/2014/main" id="{177EF5CF-623E-0470-7535-93C2F4B8A13D}"/>
                  </a:ext>
                </a:extLst>
              </p:cNvPr>
              <p:cNvSpPr>
                <a:spLocks noChangeArrowheads="1"/>
              </p:cNvSpPr>
              <p:nvPr/>
            </p:nvSpPr>
            <p:spPr bwMode="auto">
              <a:xfrm rot="10800000">
                <a:off x="2115705" y="5499130"/>
                <a:ext cx="277480" cy="202088"/>
              </a:xfrm>
              <a:prstGeom prst="downArrow">
                <a:avLst>
                  <a:gd name="adj1" fmla="val 50000"/>
                  <a:gd name="adj2" fmla="val 50000"/>
                </a:avLst>
              </a:prstGeom>
              <a:solidFill>
                <a:srgbClr val="92D050"/>
              </a:solidFill>
              <a:ln w="9525" algn="ctr">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solidFill>
                    <a:srgbClr val="FF0000"/>
                  </a:solidFill>
                  <a:cs typeface="Arial" panose="020B0604020202020204" pitchFamily="34" charset="0"/>
                </a:endParaRPr>
              </a:p>
            </p:txBody>
          </p:sp>
        </p:grpSp>
        <p:grpSp>
          <p:nvGrpSpPr>
            <p:cNvPr id="28" name="Group 27">
              <a:extLst>
                <a:ext uri="{FF2B5EF4-FFF2-40B4-BE49-F238E27FC236}">
                  <a16:creationId xmlns:a16="http://schemas.microsoft.com/office/drawing/2014/main" id="{6A42079C-D191-A144-21E9-04F9DCECA3CE}"/>
                </a:ext>
              </a:extLst>
            </p:cNvPr>
            <p:cNvGrpSpPr/>
            <p:nvPr/>
          </p:nvGrpSpPr>
          <p:grpSpPr>
            <a:xfrm>
              <a:off x="5849368" y="5489340"/>
              <a:ext cx="1426116" cy="415498"/>
              <a:chOff x="4492990" y="5251654"/>
              <a:chExt cx="1426116" cy="415498"/>
            </a:xfrm>
          </p:grpSpPr>
          <p:sp>
            <p:nvSpPr>
              <p:cNvPr id="29" name="TextBox 7">
                <a:extLst>
                  <a:ext uri="{FF2B5EF4-FFF2-40B4-BE49-F238E27FC236}">
                    <a16:creationId xmlns:a16="http://schemas.microsoft.com/office/drawing/2014/main" id="{32D73924-12F8-926F-1B52-B92D078BD9DA}"/>
                  </a:ext>
                </a:extLst>
              </p:cNvPr>
              <p:cNvSpPr txBox="1">
                <a:spLocks noChangeArrowheads="1"/>
              </p:cNvSpPr>
              <p:nvPr/>
            </p:nvSpPr>
            <p:spPr bwMode="auto">
              <a:xfrm>
                <a:off x="4492990" y="5251654"/>
                <a:ext cx="1237639"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100" b="1" dirty="0">
                    <a:solidFill>
                      <a:srgbClr val="C00000"/>
                    </a:solidFill>
                    <a:cs typeface="Arial" panose="020B0604020202020204" pitchFamily="34" charset="0"/>
                  </a:rPr>
                  <a:t>Thief #2</a:t>
                </a:r>
              </a:p>
            </p:txBody>
          </p:sp>
          <p:sp>
            <p:nvSpPr>
              <p:cNvPr id="30" name="Down Arrow 48">
                <a:extLst>
                  <a:ext uri="{FF2B5EF4-FFF2-40B4-BE49-F238E27FC236}">
                    <a16:creationId xmlns:a16="http://schemas.microsoft.com/office/drawing/2014/main" id="{76A76F63-A8B5-4BA8-C87A-18D0FAF68537}"/>
                  </a:ext>
                </a:extLst>
              </p:cNvPr>
              <p:cNvSpPr>
                <a:spLocks noChangeArrowheads="1"/>
              </p:cNvSpPr>
              <p:nvPr/>
            </p:nvSpPr>
            <p:spPr bwMode="auto">
              <a:xfrm>
                <a:off x="5661729" y="5367528"/>
                <a:ext cx="257377" cy="202088"/>
              </a:xfrm>
              <a:prstGeom prst="downArrow">
                <a:avLst>
                  <a:gd name="adj1" fmla="val 50000"/>
                  <a:gd name="adj2" fmla="val 50000"/>
                </a:avLst>
              </a:prstGeom>
              <a:solidFill>
                <a:schemeClr val="tx1"/>
              </a:solidFill>
              <a:ln w="9525" algn="ctr">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solidFill>
                    <a:srgbClr val="FF0000"/>
                  </a:solidFill>
                  <a:cs typeface="Arial" panose="020B0604020202020204" pitchFamily="34" charset="0"/>
                </a:endParaRPr>
              </a:p>
            </p:txBody>
          </p:sp>
        </p:grpSp>
        <p:grpSp>
          <p:nvGrpSpPr>
            <p:cNvPr id="32" name="Group 31">
              <a:extLst>
                <a:ext uri="{FF2B5EF4-FFF2-40B4-BE49-F238E27FC236}">
                  <a16:creationId xmlns:a16="http://schemas.microsoft.com/office/drawing/2014/main" id="{9D525794-0B76-F874-F4DE-2DA3EC676673}"/>
                </a:ext>
              </a:extLst>
            </p:cNvPr>
            <p:cNvGrpSpPr/>
            <p:nvPr/>
          </p:nvGrpSpPr>
          <p:grpSpPr>
            <a:xfrm>
              <a:off x="6566704" y="1216068"/>
              <a:ext cx="2680455" cy="5378607"/>
              <a:chOff x="4950629" y="1271243"/>
              <a:chExt cx="2680455" cy="5378607"/>
            </a:xfrm>
          </p:grpSpPr>
          <p:sp>
            <p:nvSpPr>
              <p:cNvPr id="33" name="TextBox 7">
                <a:extLst>
                  <a:ext uri="{FF2B5EF4-FFF2-40B4-BE49-F238E27FC236}">
                    <a16:creationId xmlns:a16="http://schemas.microsoft.com/office/drawing/2014/main" id="{B5C27E58-92AB-2BD4-7546-AC98763BCC0F}"/>
                  </a:ext>
                </a:extLst>
              </p:cNvPr>
              <p:cNvSpPr txBox="1">
                <a:spLocks noChangeArrowheads="1"/>
              </p:cNvSpPr>
              <p:nvPr/>
            </p:nvSpPr>
            <p:spPr bwMode="auto">
              <a:xfrm>
                <a:off x="4950629" y="1271243"/>
                <a:ext cx="26804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dirty="0">
                    <a:solidFill>
                      <a:srgbClr val="C00000"/>
                    </a:solidFill>
                    <a:cs typeface="Arial" panose="020B0604020202020204" pitchFamily="34" charset="0"/>
                  </a:rPr>
                  <a:t>Judgment Day</a:t>
                </a:r>
              </a:p>
            </p:txBody>
          </p:sp>
          <p:cxnSp>
            <p:nvCxnSpPr>
              <p:cNvPr id="34" name="Straight Connector 33">
                <a:extLst>
                  <a:ext uri="{FF2B5EF4-FFF2-40B4-BE49-F238E27FC236}">
                    <a16:creationId xmlns:a16="http://schemas.microsoft.com/office/drawing/2014/main" id="{0005D06F-A1B6-04D1-B54F-6CC1A868A77E}"/>
                  </a:ext>
                </a:extLst>
              </p:cNvPr>
              <p:cNvCxnSpPr>
                <a:cxnSpLocks/>
              </p:cNvCxnSpPr>
              <p:nvPr/>
            </p:nvCxnSpPr>
            <p:spPr>
              <a:xfrm>
                <a:off x="6290856" y="1801204"/>
                <a:ext cx="0" cy="4848646"/>
              </a:xfrm>
              <a:prstGeom prst="line">
                <a:avLst/>
              </a:prstGeom>
              <a:ln w="76200">
                <a:solidFill>
                  <a:srgbClr val="C00000"/>
                </a:solidFill>
                <a:prstDash val="sysDash"/>
              </a:ln>
            </p:spPr>
            <p:style>
              <a:lnRef idx="1">
                <a:schemeClr val="accent1"/>
              </a:lnRef>
              <a:fillRef idx="0">
                <a:schemeClr val="accent1"/>
              </a:fillRef>
              <a:effectRef idx="0">
                <a:schemeClr val="accent1"/>
              </a:effectRef>
              <a:fontRef idx="minor">
                <a:schemeClr val="tx1"/>
              </a:fontRef>
            </p:style>
          </p:cxnSp>
        </p:grpSp>
        <p:cxnSp>
          <p:nvCxnSpPr>
            <p:cNvPr id="36" name="Straight Arrow Connector 35">
              <a:extLst>
                <a:ext uri="{FF2B5EF4-FFF2-40B4-BE49-F238E27FC236}">
                  <a16:creationId xmlns:a16="http://schemas.microsoft.com/office/drawing/2014/main" id="{7FC45C1F-296B-BD83-AF3C-00108F973220}"/>
                </a:ext>
              </a:extLst>
            </p:cNvPr>
            <p:cNvCxnSpPr>
              <a:cxnSpLocks/>
            </p:cNvCxnSpPr>
            <p:nvPr/>
          </p:nvCxnSpPr>
          <p:spPr>
            <a:xfrm>
              <a:off x="1660451" y="4100156"/>
              <a:ext cx="6281928" cy="6791"/>
            </a:xfrm>
            <a:prstGeom prst="straightConnector1">
              <a:avLst/>
            </a:prstGeom>
            <a:ln w="57150">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96406BC8-AB8F-6300-8064-76424A99D161}"/>
                </a:ext>
              </a:extLst>
            </p:cNvPr>
            <p:cNvCxnSpPr>
              <a:cxnSpLocks/>
            </p:cNvCxnSpPr>
            <p:nvPr/>
          </p:nvCxnSpPr>
          <p:spPr>
            <a:xfrm>
              <a:off x="1757948" y="4100154"/>
              <a:ext cx="6153582" cy="4783"/>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40" name="TextBox 39">
            <a:extLst>
              <a:ext uri="{FF2B5EF4-FFF2-40B4-BE49-F238E27FC236}">
                <a16:creationId xmlns:a16="http://schemas.microsoft.com/office/drawing/2014/main" id="{FE8FC037-42E0-2648-721E-2890764229A5}"/>
              </a:ext>
            </a:extLst>
          </p:cNvPr>
          <p:cNvSpPr txBox="1"/>
          <p:nvPr/>
        </p:nvSpPr>
        <p:spPr>
          <a:xfrm>
            <a:off x="6614355" y="1338285"/>
            <a:ext cx="5464793" cy="4893647"/>
          </a:xfrm>
          <a:prstGeom prst="rect">
            <a:avLst/>
          </a:prstGeom>
          <a:noFill/>
        </p:spPr>
        <p:txBody>
          <a:bodyPr wrap="square">
            <a:spAutoFit/>
          </a:bodyPr>
          <a:lstStyle/>
          <a:p>
            <a:pPr marL="285750" indent="-285750">
              <a:buFont typeface="Arial" panose="020B0604020202020204" pitchFamily="34" charset="0"/>
              <a:buChar char="•"/>
            </a:pPr>
            <a:r>
              <a:rPr lang="en-US" sz="2400" b="1" dirty="0">
                <a:latin typeface="Arial" panose="020B0604020202020204" pitchFamily="34" charset="0"/>
                <a:cs typeface="Arial" panose="020B0604020202020204" pitchFamily="34" charset="0"/>
              </a:rPr>
              <a:t>Samuel</a:t>
            </a:r>
          </a:p>
          <a:p>
            <a:pPr marL="285750" indent="-285750">
              <a:buFont typeface="Arial" panose="020B0604020202020204" pitchFamily="34" charset="0"/>
              <a:buChar char="•"/>
            </a:pPr>
            <a:r>
              <a:rPr lang="en-US" sz="2400" b="1" dirty="0">
                <a:latin typeface="Arial" panose="020B0604020202020204" pitchFamily="34" charset="0"/>
                <a:cs typeface="Arial" panose="020B0604020202020204" pitchFamily="34" charset="0"/>
              </a:rPr>
              <a:t>Lazarus</a:t>
            </a:r>
          </a:p>
          <a:p>
            <a:pPr marL="285750" indent="-285750">
              <a:buFont typeface="Arial" panose="020B0604020202020204" pitchFamily="34" charset="0"/>
              <a:buChar char="•"/>
            </a:pPr>
            <a:r>
              <a:rPr lang="en-US" sz="2400" b="1" dirty="0">
                <a:latin typeface="Arial" panose="020B0604020202020204" pitchFamily="34" charset="0"/>
                <a:cs typeface="Arial" panose="020B0604020202020204" pitchFamily="34" charset="0"/>
              </a:rPr>
              <a:t>Rich Man</a:t>
            </a:r>
          </a:p>
          <a:p>
            <a:pPr marL="285750" indent="-285750">
              <a:buFont typeface="Arial" panose="020B0604020202020204" pitchFamily="34" charset="0"/>
              <a:buChar char="•"/>
            </a:pPr>
            <a:r>
              <a:rPr lang="en-US" sz="2400" b="1" dirty="0">
                <a:latin typeface="Arial" panose="020B0604020202020204" pitchFamily="34" charset="0"/>
                <a:cs typeface="Arial" panose="020B0604020202020204" pitchFamily="34" charset="0"/>
              </a:rPr>
              <a:t>Faithful Saints murdered in Tribulation</a:t>
            </a:r>
          </a:p>
          <a:p>
            <a:pPr marL="285750" indent="-285750">
              <a:buFont typeface="Arial" panose="020B0604020202020204" pitchFamily="34" charset="0"/>
              <a:buChar char="•"/>
            </a:pPr>
            <a:r>
              <a:rPr lang="en-US" sz="2400" b="1" dirty="0">
                <a:latin typeface="Arial" panose="020B0604020202020204" pitchFamily="34" charset="0"/>
                <a:cs typeface="Arial" panose="020B0604020202020204" pitchFamily="34" charset="0"/>
              </a:rPr>
              <a:t>Thief #1 (Jesus spoke to)</a:t>
            </a:r>
          </a:p>
          <a:p>
            <a:pPr marL="285750" indent="-285750">
              <a:buFont typeface="Arial" panose="020B0604020202020204" pitchFamily="34" charset="0"/>
              <a:buChar char="•"/>
            </a:pPr>
            <a:r>
              <a:rPr lang="en-US" sz="2400" b="1" dirty="0">
                <a:latin typeface="Arial" panose="020B0604020202020204" pitchFamily="34" charset="0"/>
                <a:cs typeface="Arial" panose="020B0604020202020204" pitchFamily="34" charset="0"/>
              </a:rPr>
              <a:t>Thief #2</a:t>
            </a:r>
          </a:p>
          <a:p>
            <a:pPr marL="285750" indent="-285750">
              <a:buFont typeface="Arial" panose="020B0604020202020204" pitchFamily="34" charset="0"/>
              <a:buChar char="•"/>
            </a:pPr>
            <a:endParaRPr lang="en-US" sz="24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b="1" dirty="0">
                <a:latin typeface="Arial" panose="020B0604020202020204" pitchFamily="34" charset="0"/>
                <a:cs typeface="Arial" panose="020B0604020202020204" pitchFamily="34" charset="0"/>
              </a:rPr>
              <a:t>Who is “resting in peace”?</a:t>
            </a:r>
          </a:p>
          <a:p>
            <a:pPr marL="285750" indent="-285750">
              <a:buFont typeface="Arial" panose="020B0604020202020204" pitchFamily="34" charset="0"/>
              <a:buChar char="•"/>
            </a:pPr>
            <a:endParaRPr lang="en-US" sz="24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b="1" dirty="0">
                <a:latin typeface="Arial" panose="020B0604020202020204" pitchFamily="34" charset="0"/>
                <a:cs typeface="Arial" panose="020B0604020202020204" pitchFamily="34" charset="0"/>
              </a:rPr>
              <a:t>Know soul’s destination at death?</a:t>
            </a:r>
          </a:p>
          <a:p>
            <a:pPr marL="285750" indent="-285750">
              <a:buFont typeface="Arial" panose="020B0604020202020204" pitchFamily="34" charset="0"/>
              <a:buChar char="•"/>
            </a:pPr>
            <a:endParaRPr lang="en-US" sz="24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b="1" dirty="0">
                <a:latin typeface="Arial" panose="020B0604020202020204" pitchFamily="34" charset="0"/>
                <a:cs typeface="Arial" panose="020B0604020202020204" pitchFamily="34" charset="0"/>
              </a:rPr>
              <a:t>So, why . . . . </a:t>
            </a:r>
          </a:p>
        </p:txBody>
      </p:sp>
    </p:spTree>
    <p:extLst>
      <p:ext uri="{BB962C8B-B14F-4D97-AF65-F5344CB8AC3E}">
        <p14:creationId xmlns:p14="http://schemas.microsoft.com/office/powerpoint/2010/main" val="356114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
                                            <p:txEl>
                                              <p:pRg st="0" end="0"/>
                                            </p:txEl>
                                          </p:spTgt>
                                        </p:tgtEl>
                                        <p:attrNameLst>
                                          <p:attrName>style.visibility</p:attrName>
                                        </p:attrNameLst>
                                      </p:cBhvr>
                                      <p:to>
                                        <p:strVal val="visible"/>
                                      </p:to>
                                    </p:set>
                                    <p:animEffect transition="in" filter="fade">
                                      <p:cBhvr>
                                        <p:cTn id="7" dur="500"/>
                                        <p:tgtEl>
                                          <p:spTgt spid="4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0">
                                            <p:txEl>
                                              <p:pRg st="1" end="1"/>
                                            </p:txEl>
                                          </p:spTgt>
                                        </p:tgtEl>
                                        <p:attrNameLst>
                                          <p:attrName>style.visibility</p:attrName>
                                        </p:attrNameLst>
                                      </p:cBhvr>
                                      <p:to>
                                        <p:strVal val="visible"/>
                                      </p:to>
                                    </p:set>
                                    <p:animEffect transition="in" filter="fade">
                                      <p:cBhvr>
                                        <p:cTn id="10" dur="500"/>
                                        <p:tgtEl>
                                          <p:spTgt spid="40">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0">
                                            <p:txEl>
                                              <p:pRg st="2" end="2"/>
                                            </p:txEl>
                                          </p:spTgt>
                                        </p:tgtEl>
                                        <p:attrNameLst>
                                          <p:attrName>style.visibility</p:attrName>
                                        </p:attrNameLst>
                                      </p:cBhvr>
                                      <p:to>
                                        <p:strVal val="visible"/>
                                      </p:to>
                                    </p:set>
                                    <p:animEffect transition="in" filter="fade">
                                      <p:cBhvr>
                                        <p:cTn id="13" dur="500"/>
                                        <p:tgtEl>
                                          <p:spTgt spid="40">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0">
                                            <p:txEl>
                                              <p:pRg st="3" end="3"/>
                                            </p:txEl>
                                          </p:spTgt>
                                        </p:tgtEl>
                                        <p:attrNameLst>
                                          <p:attrName>style.visibility</p:attrName>
                                        </p:attrNameLst>
                                      </p:cBhvr>
                                      <p:to>
                                        <p:strVal val="visible"/>
                                      </p:to>
                                    </p:set>
                                    <p:animEffect transition="in" filter="fade">
                                      <p:cBhvr>
                                        <p:cTn id="16" dur="500"/>
                                        <p:tgtEl>
                                          <p:spTgt spid="40">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0">
                                            <p:txEl>
                                              <p:pRg st="4" end="4"/>
                                            </p:txEl>
                                          </p:spTgt>
                                        </p:tgtEl>
                                        <p:attrNameLst>
                                          <p:attrName>style.visibility</p:attrName>
                                        </p:attrNameLst>
                                      </p:cBhvr>
                                      <p:to>
                                        <p:strVal val="visible"/>
                                      </p:to>
                                    </p:set>
                                    <p:animEffect transition="in" filter="fade">
                                      <p:cBhvr>
                                        <p:cTn id="19" dur="500"/>
                                        <p:tgtEl>
                                          <p:spTgt spid="40">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0">
                                            <p:txEl>
                                              <p:pRg st="5" end="5"/>
                                            </p:txEl>
                                          </p:spTgt>
                                        </p:tgtEl>
                                        <p:attrNameLst>
                                          <p:attrName>style.visibility</p:attrName>
                                        </p:attrNameLst>
                                      </p:cBhvr>
                                      <p:to>
                                        <p:strVal val="visible"/>
                                      </p:to>
                                    </p:set>
                                    <p:animEffect transition="in" filter="fade">
                                      <p:cBhvr>
                                        <p:cTn id="22" dur="500"/>
                                        <p:tgtEl>
                                          <p:spTgt spid="40">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40">
                                            <p:txEl>
                                              <p:pRg st="7" end="7"/>
                                            </p:txEl>
                                          </p:spTgt>
                                        </p:tgtEl>
                                        <p:attrNameLst>
                                          <p:attrName>style.visibility</p:attrName>
                                        </p:attrNameLst>
                                      </p:cBhvr>
                                      <p:to>
                                        <p:strVal val="visible"/>
                                      </p:to>
                                    </p:set>
                                    <p:animEffect transition="in" filter="fade">
                                      <p:cBhvr>
                                        <p:cTn id="25" dur="500"/>
                                        <p:tgtEl>
                                          <p:spTgt spid="40">
                                            <p:txEl>
                                              <p:pRg st="7" end="7"/>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0">
                                            <p:txEl>
                                              <p:pRg st="9" end="9"/>
                                            </p:txEl>
                                          </p:spTgt>
                                        </p:tgtEl>
                                        <p:attrNameLst>
                                          <p:attrName>style.visibility</p:attrName>
                                        </p:attrNameLst>
                                      </p:cBhvr>
                                      <p:to>
                                        <p:strVal val="visible"/>
                                      </p:to>
                                    </p:set>
                                    <p:animEffect transition="in" filter="fade">
                                      <p:cBhvr>
                                        <p:cTn id="30" dur="500"/>
                                        <p:tgtEl>
                                          <p:spTgt spid="40">
                                            <p:txEl>
                                              <p:pRg st="9" end="9"/>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0">
                                            <p:txEl>
                                              <p:pRg st="11" end="11"/>
                                            </p:txEl>
                                          </p:spTgt>
                                        </p:tgtEl>
                                        <p:attrNameLst>
                                          <p:attrName>style.visibility</p:attrName>
                                        </p:attrNameLst>
                                      </p:cBhvr>
                                      <p:to>
                                        <p:strVal val="visible"/>
                                      </p:to>
                                    </p:set>
                                    <p:animEffect transition="in" filter="fade">
                                      <p:cBhvr>
                                        <p:cTn id="35" dur="500"/>
                                        <p:tgtEl>
                                          <p:spTgt spid="40">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30</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rgbClr val="F5F1A3"/>
                </a:solidFill>
                <a:latin typeface="Arial" panose="020B0604020202020204" pitchFamily="34" charset="0"/>
                <a:cs typeface="Arial" panose="020B0604020202020204" pitchFamily="34" charset="0"/>
              </a:rPr>
              <a:t>Revelation 12:15-16</a:t>
            </a:r>
          </a:p>
          <a:p>
            <a:pPr algn="ct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24A10778-5504-A911-4E32-5F85F0228F26}"/>
              </a:ext>
            </a:extLst>
          </p:cNvPr>
          <p:cNvSpPr txBox="1"/>
          <p:nvPr/>
        </p:nvSpPr>
        <p:spPr>
          <a:xfrm>
            <a:off x="0" y="619601"/>
            <a:ext cx="12198946" cy="1815882"/>
          </a:xfrm>
          <a:prstGeom prst="rect">
            <a:avLst/>
          </a:prstGeom>
          <a:solidFill>
            <a:srgbClr val="FFFF00"/>
          </a:solidFill>
          <a:ln>
            <a:solidFill>
              <a:schemeClr val="tx1"/>
            </a:solidFill>
          </a:ln>
        </p:spPr>
        <p:txBody>
          <a:bodyPr wrap="square">
            <a:spAutoFit/>
          </a:bodyPr>
          <a:lstStyle/>
          <a:p>
            <a:pPr algn="just"/>
            <a:r>
              <a:rPr lang="en-US" sz="2800" b="1" i="1" baseline="30000" dirty="0">
                <a:solidFill>
                  <a:srgbClr val="C00000"/>
                </a:solidFill>
                <a:latin typeface="Arial" panose="020B0604020202020204" pitchFamily="34" charset="0"/>
                <a:cs typeface="Arial" panose="020B0604020202020204" pitchFamily="34" charset="0"/>
              </a:rPr>
              <a:t>15</a:t>
            </a:r>
            <a:r>
              <a:rPr lang="en-US" sz="2800" b="1" i="1" dirty="0">
                <a:latin typeface="Arial" panose="020B0604020202020204" pitchFamily="34" charset="0"/>
                <a:cs typeface="Arial" panose="020B0604020202020204" pitchFamily="34" charset="0"/>
              </a:rPr>
              <a:t> And the serpent cast out of his mouth water as a flood after the woman, that he might cause her to be carried away of the flood.  </a:t>
            </a:r>
          </a:p>
          <a:p>
            <a:pPr algn="just"/>
            <a:r>
              <a:rPr lang="en-US" sz="2800" b="1" i="1" baseline="30000" dirty="0">
                <a:solidFill>
                  <a:srgbClr val="C00000"/>
                </a:solidFill>
                <a:latin typeface="Arial" panose="020B0604020202020204" pitchFamily="34" charset="0"/>
                <a:cs typeface="Arial" panose="020B0604020202020204" pitchFamily="34" charset="0"/>
              </a:rPr>
              <a:t>16</a:t>
            </a:r>
            <a:r>
              <a:rPr lang="en-US" sz="2800" b="1" i="1" dirty="0">
                <a:latin typeface="Arial" panose="020B0604020202020204" pitchFamily="34" charset="0"/>
                <a:cs typeface="Arial" panose="020B0604020202020204" pitchFamily="34" charset="0"/>
              </a:rPr>
              <a:t> And the earth helped the woman, and the earth opened her mouth, and swallowed up the flood which the dragon cast out of his mouth.</a:t>
            </a:r>
          </a:p>
        </p:txBody>
      </p:sp>
      <p:sp>
        <p:nvSpPr>
          <p:cNvPr id="5" name="TextBox 4">
            <a:extLst>
              <a:ext uri="{FF2B5EF4-FFF2-40B4-BE49-F238E27FC236}">
                <a16:creationId xmlns:a16="http://schemas.microsoft.com/office/drawing/2014/main" id="{C658CBB3-D2ED-3DB2-4B19-7C535F1DDFE0}"/>
              </a:ext>
            </a:extLst>
          </p:cNvPr>
          <p:cNvSpPr txBox="1"/>
          <p:nvPr/>
        </p:nvSpPr>
        <p:spPr>
          <a:xfrm>
            <a:off x="-12700" y="3069880"/>
            <a:ext cx="12198946" cy="3693319"/>
          </a:xfrm>
          <a:prstGeom prst="rect">
            <a:avLst/>
          </a:prstGeom>
          <a:solidFill>
            <a:schemeClr val="bg1">
              <a:lumMod val="95000"/>
            </a:schemeClr>
          </a:solidFill>
          <a:ln>
            <a:solidFill>
              <a:schemeClr val="tx1"/>
            </a:solidFill>
          </a:ln>
        </p:spPr>
        <p:txBody>
          <a:bodyPr wrap="square">
            <a:spAutoFit/>
          </a:bodyPr>
          <a:lstStyle/>
          <a:p>
            <a:pPr marL="0" marR="0" algn="ctr">
              <a:spcBef>
                <a:spcPts val="0"/>
              </a:spcBef>
              <a:spcAft>
                <a:spcPts val="0"/>
              </a:spcAft>
            </a:pPr>
            <a:r>
              <a:rPr lang="en-US" sz="2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Numbers 16:32-35 - </a:t>
            </a:r>
            <a:r>
              <a:rPr lang="en-US" sz="2600" b="1" dirty="0">
                <a:solidFill>
                  <a:srgbClr val="C00000"/>
                </a:solidFill>
                <a:latin typeface="Arial" panose="020B0604020202020204" pitchFamily="34" charset="0"/>
                <a:ea typeface="Calibri" panose="020F0502020204030204" pitchFamily="34" charset="0"/>
                <a:cs typeface="Arial" panose="020B0604020202020204" pitchFamily="34" charset="0"/>
              </a:rPr>
              <a:t>R</a:t>
            </a:r>
            <a:r>
              <a:rPr lang="en-US" sz="2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ebellion against Moses &amp; Aaron</a:t>
            </a:r>
          </a:p>
          <a:p>
            <a:pPr marL="0" marR="0" algn="ctr">
              <a:spcBef>
                <a:spcPts val="0"/>
              </a:spcBef>
              <a:spcAft>
                <a:spcPts val="0"/>
              </a:spcAft>
            </a:pPr>
            <a:endParaRPr lang="en-US" sz="2600" b="1"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p>
            <a:pPr marL="0" marR="0" algn="just">
              <a:spcBef>
                <a:spcPts val="0"/>
              </a:spcBef>
              <a:spcAft>
                <a:spcPts val="0"/>
              </a:spcAft>
            </a:pPr>
            <a:r>
              <a:rPr lang="en-US" sz="2600" b="1" dirty="0">
                <a:effectLst/>
                <a:latin typeface="Arial" panose="020B0604020202020204" pitchFamily="34" charset="0"/>
                <a:ea typeface="Calibri" panose="020F0502020204030204" pitchFamily="34" charset="0"/>
                <a:cs typeface="Arial" panose="020B0604020202020204" pitchFamily="34" charset="0"/>
              </a:rPr>
              <a:t>"And the earth opened her mouth, and swallowed them up, and their houses, and all the men that appertained unto Korah, and all their goods.  They, and all that appertained to them, went down alive into the pit, and the earth closed upon them: and they perished from among the congregation. And all Israel that were round about them fled at the cry of them: for they said, Lest the earth swallow us up also. And there came out a fire from the LORD, and consumed the two hundred and fifty men that offered incense.”</a:t>
            </a:r>
          </a:p>
        </p:txBody>
      </p:sp>
    </p:spTree>
    <p:extLst>
      <p:ext uri="{BB962C8B-B14F-4D97-AF65-F5344CB8AC3E}">
        <p14:creationId xmlns:p14="http://schemas.microsoft.com/office/powerpoint/2010/main" val="519939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4</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“Rest In Peace”</a:t>
            </a:r>
          </a:p>
          <a:p>
            <a:pPr algn="ct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2239C838-E6D1-8F87-804D-0AF5163A4992}"/>
              </a:ext>
            </a:extLst>
          </p:cNvPr>
          <p:cNvSpPr txBox="1"/>
          <p:nvPr/>
        </p:nvSpPr>
        <p:spPr>
          <a:xfrm>
            <a:off x="30954" y="608524"/>
            <a:ext cx="12123402" cy="6124754"/>
          </a:xfrm>
          <a:prstGeom prst="rect">
            <a:avLst/>
          </a:prstGeom>
          <a:noFill/>
        </p:spPr>
        <p:txBody>
          <a:bodyPr wrap="square">
            <a:spAutoFit/>
          </a:bodyPr>
          <a:lstStyle/>
          <a:p>
            <a:pPr marL="285750" indent="-285750">
              <a:buFont typeface="Arial" panose="020B0604020202020204" pitchFamily="34" charset="0"/>
              <a:buChar char="•"/>
            </a:pPr>
            <a:r>
              <a:rPr lang="en-US" sz="2800" b="1" dirty="0">
                <a:latin typeface="Arial" panose="020B0604020202020204" pitchFamily="34" charset="0"/>
                <a:cs typeface="Arial" panose="020B0604020202020204" pitchFamily="34" charset="0"/>
              </a:rPr>
              <a:t>Merriam-Webster Dictionary</a:t>
            </a:r>
          </a:p>
          <a:p>
            <a:pPr marL="731520" lvl="1" indent="-4572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“A blessing or expression of hope a deceased person is at peace”</a:t>
            </a:r>
          </a:p>
          <a:p>
            <a:pPr marL="731520" lvl="1" indent="-4572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“Saying one hopes a person who died has peace in death”</a:t>
            </a:r>
          </a:p>
          <a:p>
            <a:endParaRPr lang="en-US" sz="2800" b="1" dirty="0">
              <a:latin typeface="Arial" panose="020B0604020202020204" pitchFamily="34" charset="0"/>
              <a:cs typeface="Arial" panose="020B0604020202020204" pitchFamily="34" charset="0"/>
            </a:endParaRPr>
          </a:p>
          <a:p>
            <a:endParaRPr lang="en-US" sz="28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800" b="1" dirty="0">
                <a:latin typeface="Arial" panose="020B0604020202020204" pitchFamily="34" charset="0"/>
                <a:cs typeface="Arial" panose="020B0604020202020204" pitchFamily="34" charset="0"/>
              </a:rPr>
              <a:t>Immediately after death, we know our eternity</a:t>
            </a:r>
          </a:p>
          <a:p>
            <a:pPr marL="285750" indent="-285750">
              <a:buFont typeface="Arial" panose="020B0604020202020204" pitchFamily="34" charset="0"/>
              <a:buChar char="•"/>
            </a:pPr>
            <a:endParaRPr lang="en-US" sz="28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8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800" b="1" dirty="0">
                <a:latin typeface="Arial" panose="020B0604020202020204" pitchFamily="34" charset="0"/>
                <a:cs typeface="Arial" panose="020B0604020202020204" pitchFamily="34" charset="0"/>
              </a:rPr>
              <a:t>Then, why do we say “Rest In Peace”?</a:t>
            </a:r>
          </a:p>
          <a:p>
            <a:pPr marL="914400" lvl="1" indent="-4572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Peace or no peace is already determined</a:t>
            </a:r>
          </a:p>
          <a:p>
            <a:pPr marL="285750" indent="-285750">
              <a:buFont typeface="Arial" panose="020B0604020202020204" pitchFamily="34" charset="0"/>
              <a:buChar char="•"/>
            </a:pPr>
            <a:endParaRPr lang="en-US" sz="2800" b="1" dirty="0">
              <a:latin typeface="Arial" panose="020B0604020202020204" pitchFamily="34" charset="0"/>
              <a:cs typeface="Arial" panose="020B0604020202020204" pitchFamily="34" charset="0"/>
            </a:endParaRPr>
          </a:p>
          <a:p>
            <a:endParaRPr lang="en-US" sz="28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800" b="1" dirty="0">
                <a:latin typeface="Arial" panose="020B0604020202020204" pitchFamily="34" charset="0"/>
                <a:cs typeface="Arial" panose="020B0604020202020204" pitchFamily="34" charset="0"/>
              </a:rPr>
              <a:t>Public determines destination based on popularity, likeability</a:t>
            </a:r>
          </a:p>
          <a:p>
            <a:pPr marL="914400" lvl="1" indent="-4572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Famous recording artists, Hollywood stars, etc. </a:t>
            </a:r>
          </a:p>
        </p:txBody>
      </p:sp>
      <p:pic>
        <p:nvPicPr>
          <p:cNvPr id="5" name="Picture 4">
            <a:extLst>
              <a:ext uri="{FF2B5EF4-FFF2-40B4-BE49-F238E27FC236}">
                <a16:creationId xmlns:a16="http://schemas.microsoft.com/office/drawing/2014/main" id="{07A808DA-E359-6B79-DF7A-F7C112FAF99A}"/>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8719361" y="2035628"/>
            <a:ext cx="3592381" cy="3701143"/>
          </a:xfrm>
          <a:prstGeom prst="rect">
            <a:avLst/>
          </a:prstGeom>
        </p:spPr>
      </p:pic>
    </p:spTree>
    <p:extLst>
      <p:ext uri="{BB962C8B-B14F-4D97-AF65-F5344CB8AC3E}">
        <p14:creationId xmlns:p14="http://schemas.microsoft.com/office/powerpoint/2010/main" val="3711177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xEl>
                                              <p:pRg st="5" end="5"/>
                                            </p:txEl>
                                          </p:spTgt>
                                        </p:tgtEl>
                                        <p:attrNameLst>
                                          <p:attrName>style.visibility</p:attrName>
                                        </p:attrNameLst>
                                      </p:cBhvr>
                                      <p:to>
                                        <p:strVal val="visible"/>
                                      </p:to>
                                    </p:set>
                                    <p:animEffect transition="in" filter="fade">
                                      <p:cBhvr>
                                        <p:cTn id="18" dur="500"/>
                                        <p:tgtEl>
                                          <p:spTgt spid="4">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animEffect transition="in" filter="fade">
                                      <p:cBhvr>
                                        <p:cTn id="23" dur="500"/>
                                        <p:tgtEl>
                                          <p:spTgt spid="4">
                                            <p:txEl>
                                              <p:pRg st="8" end="8"/>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4">
                                            <p:txEl>
                                              <p:pRg st="9" end="9"/>
                                            </p:txEl>
                                          </p:spTgt>
                                        </p:tgtEl>
                                        <p:attrNameLst>
                                          <p:attrName>style.visibility</p:attrName>
                                        </p:attrNameLst>
                                      </p:cBhvr>
                                      <p:to>
                                        <p:strVal val="visible"/>
                                      </p:to>
                                    </p:set>
                                    <p:animEffect transition="in" filter="fade">
                                      <p:cBhvr>
                                        <p:cTn id="26" dur="500"/>
                                        <p:tgtEl>
                                          <p:spTgt spid="4">
                                            <p:txEl>
                                              <p:pRg st="9" end="9"/>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xEl>
                                              <p:pRg st="12" end="12"/>
                                            </p:txEl>
                                          </p:spTgt>
                                        </p:tgtEl>
                                        <p:attrNameLst>
                                          <p:attrName>style.visibility</p:attrName>
                                        </p:attrNameLst>
                                      </p:cBhvr>
                                      <p:to>
                                        <p:strVal val="visible"/>
                                      </p:to>
                                    </p:set>
                                    <p:animEffect transition="in" filter="fade">
                                      <p:cBhvr>
                                        <p:cTn id="31" dur="500"/>
                                        <p:tgtEl>
                                          <p:spTgt spid="4">
                                            <p:txEl>
                                              <p:pRg st="12" end="12"/>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4">
                                            <p:txEl>
                                              <p:pRg st="13" end="13"/>
                                            </p:txEl>
                                          </p:spTgt>
                                        </p:tgtEl>
                                        <p:attrNameLst>
                                          <p:attrName>style.visibility</p:attrName>
                                        </p:attrNameLst>
                                      </p:cBhvr>
                                      <p:to>
                                        <p:strVal val="visible"/>
                                      </p:to>
                                    </p:set>
                                    <p:animEffect transition="in" filter="fade">
                                      <p:cBhvr>
                                        <p:cTn id="34" dur="500"/>
                                        <p:tgtEl>
                                          <p:spTgt spid="4">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5</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Chapter Review</a:t>
            </a:r>
          </a:p>
        </p:txBody>
      </p:sp>
      <p:sp>
        <p:nvSpPr>
          <p:cNvPr id="5" name="TextBox 4">
            <a:extLst>
              <a:ext uri="{FF2B5EF4-FFF2-40B4-BE49-F238E27FC236}">
                <a16:creationId xmlns:a16="http://schemas.microsoft.com/office/drawing/2014/main" id="{4053D8BB-6167-DB38-3B50-9A620F818CF8}"/>
              </a:ext>
            </a:extLst>
          </p:cNvPr>
          <p:cNvSpPr txBox="1"/>
          <p:nvPr/>
        </p:nvSpPr>
        <p:spPr>
          <a:xfrm>
            <a:off x="0" y="569390"/>
            <a:ext cx="12192000" cy="6370975"/>
          </a:xfrm>
          <a:prstGeom prst="rect">
            <a:avLst/>
          </a:prstGeom>
          <a:solidFill>
            <a:schemeClr val="bg1">
              <a:lumMod val="95000"/>
            </a:schemeClr>
          </a:solidFill>
        </p:spPr>
        <p:txBody>
          <a:bodyPr wrap="square">
            <a:spAutoFit/>
          </a:bodyPr>
          <a:lstStyle/>
          <a:p>
            <a:r>
              <a:rPr lang="en-US" sz="2400" b="1" dirty="0">
                <a:latin typeface="Arial" panose="020B0604020202020204" pitchFamily="34" charset="0"/>
                <a:cs typeface="Arial" panose="020B0604020202020204" pitchFamily="34" charset="0"/>
              </a:rPr>
              <a:t>1 - Introduction to writer and a problem that is occurring</a:t>
            </a:r>
          </a:p>
          <a:p>
            <a:pPr marL="0" indent="0">
              <a:buNone/>
            </a:pPr>
            <a:endParaRPr lang="en-US" sz="2400" b="1" dirty="0">
              <a:latin typeface="Arial" panose="020B0604020202020204" pitchFamily="34" charset="0"/>
              <a:cs typeface="Arial" panose="020B0604020202020204" pitchFamily="34" charset="0"/>
            </a:endParaRPr>
          </a:p>
          <a:p>
            <a:pPr marL="0" indent="0">
              <a:buNone/>
            </a:pPr>
            <a:r>
              <a:rPr lang="en-US" sz="2400" b="1" dirty="0">
                <a:latin typeface="Arial" panose="020B0604020202020204" pitchFamily="34" charset="0"/>
                <a:cs typeface="Arial" panose="020B0604020202020204" pitchFamily="34" charset="0"/>
              </a:rPr>
              <a:t>2-3 - Introduction to some of the victims of a problem that is occurring</a:t>
            </a:r>
          </a:p>
          <a:p>
            <a:pPr marL="0" indent="0">
              <a:buNone/>
            </a:pPr>
            <a:endParaRPr lang="en-US" sz="2400" b="1" dirty="0">
              <a:latin typeface="Arial" panose="020B0604020202020204" pitchFamily="34" charset="0"/>
              <a:cs typeface="Arial" panose="020B0604020202020204" pitchFamily="34" charset="0"/>
            </a:endParaRPr>
          </a:p>
          <a:p>
            <a:pPr marL="0" indent="0">
              <a:buNone/>
            </a:pPr>
            <a:r>
              <a:rPr lang="en-US" sz="2400" b="1" dirty="0">
                <a:latin typeface="Arial" panose="020B0604020202020204" pitchFamily="34" charset="0"/>
                <a:cs typeface="Arial" panose="020B0604020202020204" pitchFamily="34" charset="0"/>
              </a:rPr>
              <a:t>4-5 - Introduction to main 2 characters</a:t>
            </a:r>
          </a:p>
          <a:p>
            <a:pPr marL="0" indent="0">
              <a:buNone/>
            </a:pPr>
            <a:endParaRPr lang="en-US" sz="2400" b="1" dirty="0">
              <a:latin typeface="Arial" panose="020B0604020202020204" pitchFamily="34" charset="0"/>
              <a:cs typeface="Arial" panose="020B0604020202020204" pitchFamily="34" charset="0"/>
            </a:endParaRPr>
          </a:p>
          <a:p>
            <a:pPr marL="0" indent="0">
              <a:buNone/>
            </a:pPr>
            <a:r>
              <a:rPr lang="en-US" sz="2400" b="1" dirty="0">
                <a:latin typeface="Arial" panose="020B0604020202020204" pitchFamily="34" charset="0"/>
                <a:cs typeface="Arial" panose="020B0604020202020204" pitchFamily="34" charset="0"/>
              </a:rPr>
              <a:t>6 - Opening comments; overview of God’s case against the villain</a:t>
            </a:r>
          </a:p>
          <a:p>
            <a:pPr marL="0" indent="0">
              <a:buNone/>
            </a:pPr>
            <a:endParaRPr lang="en-US" sz="2400" b="1" dirty="0">
              <a:latin typeface="Arial" panose="020B0604020202020204" pitchFamily="34" charset="0"/>
              <a:cs typeface="Arial" panose="020B0604020202020204" pitchFamily="34" charset="0"/>
            </a:endParaRPr>
          </a:p>
          <a:p>
            <a:pPr marL="0" indent="0">
              <a:buNone/>
            </a:pPr>
            <a:r>
              <a:rPr lang="en-US" sz="2400" b="1" dirty="0">
                <a:latin typeface="Arial" panose="020B0604020202020204" pitchFamily="34" charset="0"/>
                <a:cs typeface="Arial" panose="020B0604020202020204" pitchFamily="34" charset="0"/>
              </a:rPr>
              <a:t>7 - Something going to happen; God identifies his people so they aren’t impacted</a:t>
            </a:r>
          </a:p>
          <a:p>
            <a:pPr marL="0" indent="0">
              <a:buNone/>
            </a:pPr>
            <a:endParaRPr lang="en-US" sz="2400" b="1" dirty="0">
              <a:latin typeface="Arial" panose="020B0604020202020204" pitchFamily="34" charset="0"/>
              <a:cs typeface="Arial" panose="020B0604020202020204" pitchFamily="34" charset="0"/>
            </a:endParaRPr>
          </a:p>
          <a:p>
            <a:pPr marL="0" indent="0">
              <a:buNone/>
            </a:pPr>
            <a:r>
              <a:rPr lang="en-US" sz="2400" b="1" dirty="0">
                <a:latin typeface="Arial" panose="020B0604020202020204" pitchFamily="34" charset="0"/>
                <a:cs typeface="Arial" panose="020B0604020202020204" pitchFamily="34" charset="0"/>
              </a:rPr>
              <a:t>8 - God has complete control and reign over nature</a:t>
            </a:r>
          </a:p>
          <a:p>
            <a:pPr marL="0" indent="0">
              <a:buNone/>
            </a:pPr>
            <a:endParaRPr lang="en-US" sz="2400" b="1" dirty="0">
              <a:latin typeface="Arial" panose="020B0604020202020204" pitchFamily="34" charset="0"/>
              <a:cs typeface="Arial" panose="020B0604020202020204" pitchFamily="34" charset="0"/>
            </a:endParaRPr>
          </a:p>
          <a:p>
            <a:pPr marL="0" indent="0">
              <a:buNone/>
            </a:pPr>
            <a:r>
              <a:rPr lang="en-US" sz="2400" b="1" dirty="0">
                <a:latin typeface="Arial" panose="020B0604020202020204" pitchFamily="34" charset="0"/>
                <a:cs typeface="Arial" panose="020B0604020202020204" pitchFamily="34" charset="0"/>
              </a:rPr>
              <a:t>9 - God is trying to cause villain to repent (Rev 9:20);  How?  We are not told</a:t>
            </a:r>
          </a:p>
          <a:p>
            <a:pPr marL="0" indent="0">
              <a:buNone/>
            </a:pPr>
            <a:endParaRPr lang="en-US" sz="2400" b="1" dirty="0">
              <a:latin typeface="Arial" panose="020B0604020202020204" pitchFamily="34" charset="0"/>
              <a:cs typeface="Arial" panose="020B0604020202020204" pitchFamily="34" charset="0"/>
            </a:endParaRPr>
          </a:p>
          <a:p>
            <a:pPr marL="0" indent="0">
              <a:buNone/>
            </a:pPr>
            <a:r>
              <a:rPr lang="en-US" sz="2400" b="1" dirty="0">
                <a:latin typeface="Arial" panose="020B0604020202020204" pitchFamily="34" charset="0"/>
                <a:cs typeface="Arial" panose="020B0604020202020204" pitchFamily="34" charset="0"/>
              </a:rPr>
              <a:t>10 - God announces (via angel) He has had enough;  judgment comes</a:t>
            </a:r>
          </a:p>
          <a:p>
            <a:pPr marL="0" indent="0">
              <a:buNone/>
            </a:pPr>
            <a:endParaRPr lang="en-US" sz="2400" b="1" dirty="0">
              <a:latin typeface="Arial" panose="020B0604020202020204" pitchFamily="34" charset="0"/>
              <a:cs typeface="Arial" panose="020B0604020202020204" pitchFamily="34" charset="0"/>
            </a:endParaRPr>
          </a:p>
          <a:p>
            <a:pPr marL="0" indent="0">
              <a:buNone/>
            </a:pPr>
            <a:r>
              <a:rPr lang="en-US" sz="2400" b="1" dirty="0">
                <a:latin typeface="Arial" panose="020B0604020202020204" pitchFamily="34" charset="0"/>
                <a:cs typeface="Arial" panose="020B0604020202020204" pitchFamily="34" charset="0"/>
              </a:rPr>
              <a:t>11-13 - History of villain and evil in general</a:t>
            </a:r>
          </a:p>
        </p:txBody>
      </p:sp>
    </p:spTree>
    <p:extLst>
      <p:ext uri="{BB962C8B-B14F-4D97-AF65-F5344CB8AC3E}">
        <p14:creationId xmlns:p14="http://schemas.microsoft.com/office/powerpoint/2010/main" val="258208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25D359-D9F8-4D00-9BF3-28474C1D5882}"/>
              </a:ext>
            </a:extLst>
          </p:cNvPr>
          <p:cNvSpPr/>
          <p:nvPr/>
        </p:nvSpPr>
        <p:spPr>
          <a:xfrm>
            <a:off x="0" y="-11631"/>
            <a:ext cx="12191999" cy="6869635"/>
          </a:xfrm>
          <a:prstGeom prst="rect">
            <a:avLst/>
          </a:prstGeom>
          <a:solidFill>
            <a:schemeClr val="tx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solidFill>
                <a:srgbClr val="FFFF00"/>
              </a:solidFill>
            </a:endParaRPr>
          </a:p>
        </p:txBody>
      </p:sp>
      <p:sp>
        <p:nvSpPr>
          <p:cNvPr id="9" name="TextBox 8">
            <a:extLst>
              <a:ext uri="{FF2B5EF4-FFF2-40B4-BE49-F238E27FC236}">
                <a16:creationId xmlns:a16="http://schemas.microsoft.com/office/drawing/2014/main" id="{F5224852-5BCA-193F-92E6-AD5D6DF80A54}"/>
              </a:ext>
            </a:extLst>
          </p:cNvPr>
          <p:cNvSpPr txBox="1"/>
          <p:nvPr/>
        </p:nvSpPr>
        <p:spPr>
          <a:xfrm>
            <a:off x="1690373" y="2638356"/>
            <a:ext cx="8811258" cy="1569660"/>
          </a:xfrm>
          <a:prstGeom prst="rect">
            <a:avLst/>
          </a:prstGeom>
          <a:noFill/>
        </p:spPr>
        <p:txBody>
          <a:bodyPr wrap="none" rtlCol="0">
            <a:spAutoFit/>
          </a:bodyPr>
          <a:lstStyle/>
          <a:p>
            <a:pPr algn="ctr"/>
            <a:r>
              <a:rPr lang="en-US" sz="9600" b="1" dirty="0">
                <a:solidFill>
                  <a:srgbClr val="FFFF00"/>
                </a:solidFill>
                <a:latin typeface="Arial Rounded MT Bold" panose="020F0704030504030204" pitchFamily="34" charset="0"/>
                <a:cs typeface="Arial" panose="020B0604020202020204" pitchFamily="34" charset="0"/>
              </a:rPr>
              <a:t>Revelation  11</a:t>
            </a:r>
          </a:p>
        </p:txBody>
      </p:sp>
    </p:spTree>
    <p:extLst>
      <p:ext uri="{BB962C8B-B14F-4D97-AF65-F5344CB8AC3E}">
        <p14:creationId xmlns:p14="http://schemas.microsoft.com/office/powerpoint/2010/main" val="607668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7</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11:  Summary</a:t>
            </a:r>
          </a:p>
        </p:txBody>
      </p:sp>
      <p:grpSp>
        <p:nvGrpSpPr>
          <p:cNvPr id="25" name="Group 24">
            <a:extLst>
              <a:ext uri="{FF2B5EF4-FFF2-40B4-BE49-F238E27FC236}">
                <a16:creationId xmlns:a16="http://schemas.microsoft.com/office/drawing/2014/main" id="{97412A85-5758-2665-A215-C663E420467A}"/>
              </a:ext>
            </a:extLst>
          </p:cNvPr>
          <p:cNvGrpSpPr/>
          <p:nvPr/>
        </p:nvGrpSpPr>
        <p:grpSpPr>
          <a:xfrm>
            <a:off x="1560705" y="631023"/>
            <a:ext cx="9051856" cy="523220"/>
            <a:chOff x="1601822" y="605623"/>
            <a:chExt cx="9051856" cy="523220"/>
          </a:xfrm>
        </p:grpSpPr>
        <p:sp>
          <p:nvSpPr>
            <p:cNvPr id="5" name="TextBox 4">
              <a:extLst>
                <a:ext uri="{FF2B5EF4-FFF2-40B4-BE49-F238E27FC236}">
                  <a16:creationId xmlns:a16="http://schemas.microsoft.com/office/drawing/2014/main" id="{5DB23CC3-308B-6766-BE01-6274C0AD50C5}"/>
                </a:ext>
              </a:extLst>
            </p:cNvPr>
            <p:cNvSpPr txBox="1"/>
            <p:nvPr/>
          </p:nvSpPr>
          <p:spPr>
            <a:xfrm>
              <a:off x="2702044" y="605623"/>
              <a:ext cx="7951634" cy="523220"/>
            </a:xfrm>
            <a:prstGeom prst="rect">
              <a:avLst/>
            </a:prstGeom>
            <a:solidFill>
              <a:schemeClr val="bg1">
                <a:lumMod val="95000"/>
              </a:schemeClr>
            </a:solidFill>
            <a:ln>
              <a:solidFill>
                <a:schemeClr val="tx1"/>
              </a:solidFill>
            </a:ln>
          </p:spPr>
          <p:txBody>
            <a:bodyPr wrap="square">
              <a:spAutoFit/>
            </a:bodyPr>
            <a:lstStyle/>
            <a:p>
              <a:r>
                <a:rPr lang="en-US" sz="2800" b="1" dirty="0">
                  <a:latin typeface="Arial" pitchFamily="34" charset="0"/>
                  <a:cs typeface="Arial" pitchFamily="34" charset="0"/>
                </a:rPr>
                <a:t>Evil has no respect for God nor holiness</a:t>
              </a:r>
            </a:p>
          </p:txBody>
        </p:sp>
        <p:sp>
          <p:nvSpPr>
            <p:cNvPr id="6" name="TextBox 5">
              <a:extLst>
                <a:ext uri="{FF2B5EF4-FFF2-40B4-BE49-F238E27FC236}">
                  <a16:creationId xmlns:a16="http://schemas.microsoft.com/office/drawing/2014/main" id="{30BE77A6-D0C9-93D4-D773-193289B1719D}"/>
                </a:ext>
              </a:extLst>
            </p:cNvPr>
            <p:cNvSpPr txBox="1"/>
            <p:nvPr/>
          </p:nvSpPr>
          <p:spPr>
            <a:xfrm>
              <a:off x="1601822" y="605623"/>
              <a:ext cx="1105843" cy="523220"/>
            </a:xfrm>
            <a:prstGeom prst="rect">
              <a:avLst/>
            </a:prstGeom>
            <a:solidFill>
              <a:schemeClr val="bg1">
                <a:lumMod val="95000"/>
              </a:schemeClr>
            </a:solidFill>
            <a:ln>
              <a:solidFill>
                <a:schemeClr val="tx1"/>
              </a:solidFill>
            </a:ln>
          </p:spPr>
          <p:txBody>
            <a:bodyPr wrap="square">
              <a:spAutoFit/>
            </a:bodyPr>
            <a:lstStyle/>
            <a:p>
              <a:pPr algn="ctr"/>
              <a:r>
                <a:rPr lang="en-US" sz="2800" b="1" dirty="0">
                  <a:solidFill>
                    <a:srgbClr val="C00000"/>
                  </a:solidFill>
                  <a:latin typeface="Arial" pitchFamily="34" charset="0"/>
                  <a:cs typeface="Arial" pitchFamily="34" charset="0"/>
                </a:rPr>
                <a:t>1-2</a:t>
              </a:r>
            </a:p>
          </p:txBody>
        </p:sp>
      </p:grpSp>
      <p:grpSp>
        <p:nvGrpSpPr>
          <p:cNvPr id="26" name="Group 25">
            <a:extLst>
              <a:ext uri="{FF2B5EF4-FFF2-40B4-BE49-F238E27FC236}">
                <a16:creationId xmlns:a16="http://schemas.microsoft.com/office/drawing/2014/main" id="{484A94AF-58FB-0408-B04A-405F591E0C85}"/>
              </a:ext>
            </a:extLst>
          </p:cNvPr>
          <p:cNvGrpSpPr/>
          <p:nvPr/>
        </p:nvGrpSpPr>
        <p:grpSpPr>
          <a:xfrm>
            <a:off x="1560705" y="1271724"/>
            <a:ext cx="9051856" cy="954107"/>
            <a:chOff x="1601822" y="1246324"/>
            <a:chExt cx="9051856" cy="954107"/>
          </a:xfrm>
        </p:grpSpPr>
        <p:sp>
          <p:nvSpPr>
            <p:cNvPr id="8" name="TextBox 7">
              <a:extLst>
                <a:ext uri="{FF2B5EF4-FFF2-40B4-BE49-F238E27FC236}">
                  <a16:creationId xmlns:a16="http://schemas.microsoft.com/office/drawing/2014/main" id="{A829E5B2-C384-8BD2-8D60-B85A6299C436}"/>
                </a:ext>
              </a:extLst>
            </p:cNvPr>
            <p:cNvSpPr txBox="1"/>
            <p:nvPr/>
          </p:nvSpPr>
          <p:spPr>
            <a:xfrm>
              <a:off x="2702044" y="1246324"/>
              <a:ext cx="7951634" cy="954107"/>
            </a:xfrm>
            <a:prstGeom prst="rect">
              <a:avLst/>
            </a:prstGeom>
            <a:solidFill>
              <a:schemeClr val="accent5">
                <a:lumMod val="40000"/>
                <a:lumOff val="60000"/>
              </a:schemeClr>
            </a:solidFill>
            <a:ln>
              <a:solidFill>
                <a:schemeClr val="tx1"/>
              </a:solidFill>
            </a:ln>
          </p:spPr>
          <p:txBody>
            <a:bodyPr wrap="square">
              <a:spAutoFit/>
            </a:bodyPr>
            <a:lstStyle/>
            <a:p>
              <a:r>
                <a:rPr lang="en-US" sz="2800" b="1" dirty="0">
                  <a:latin typeface="Arial" pitchFamily="34" charset="0"/>
                  <a:cs typeface="Arial" pitchFamily="34" charset="0"/>
                </a:rPr>
                <a:t>God empowered prophets to prophesy to Evil but Evil refuses to repent</a:t>
              </a:r>
            </a:p>
          </p:txBody>
        </p:sp>
        <p:sp>
          <p:nvSpPr>
            <p:cNvPr id="9" name="TextBox 8">
              <a:extLst>
                <a:ext uri="{FF2B5EF4-FFF2-40B4-BE49-F238E27FC236}">
                  <a16:creationId xmlns:a16="http://schemas.microsoft.com/office/drawing/2014/main" id="{E23F167F-2D7C-044B-7F11-DB4D3E42A566}"/>
                </a:ext>
              </a:extLst>
            </p:cNvPr>
            <p:cNvSpPr txBox="1"/>
            <p:nvPr/>
          </p:nvSpPr>
          <p:spPr>
            <a:xfrm>
              <a:off x="1601822" y="1246324"/>
              <a:ext cx="1105843" cy="954107"/>
            </a:xfrm>
            <a:prstGeom prst="rect">
              <a:avLst/>
            </a:prstGeom>
            <a:solidFill>
              <a:schemeClr val="accent5">
                <a:lumMod val="40000"/>
                <a:lumOff val="60000"/>
              </a:schemeClr>
            </a:solidFill>
            <a:ln>
              <a:solidFill>
                <a:schemeClr val="tx1"/>
              </a:solidFill>
            </a:ln>
          </p:spPr>
          <p:txBody>
            <a:bodyPr wrap="square">
              <a:spAutoFit/>
            </a:bodyPr>
            <a:lstStyle/>
            <a:p>
              <a:pPr algn="ctr"/>
              <a:r>
                <a:rPr lang="en-US" sz="2800" b="1" dirty="0">
                  <a:solidFill>
                    <a:srgbClr val="C00000"/>
                  </a:solidFill>
                  <a:latin typeface="Arial" pitchFamily="34" charset="0"/>
                  <a:cs typeface="Arial" pitchFamily="34" charset="0"/>
                </a:rPr>
                <a:t>3-6</a:t>
              </a:r>
            </a:p>
            <a:p>
              <a:pPr algn="ctr"/>
              <a:endParaRPr lang="en-US" sz="2800" b="1" dirty="0">
                <a:solidFill>
                  <a:srgbClr val="C00000"/>
                </a:solidFill>
                <a:latin typeface="Arial" pitchFamily="34" charset="0"/>
                <a:cs typeface="Arial" pitchFamily="34" charset="0"/>
              </a:endParaRPr>
            </a:p>
          </p:txBody>
        </p:sp>
      </p:grpSp>
      <p:grpSp>
        <p:nvGrpSpPr>
          <p:cNvPr id="27" name="Group 26">
            <a:extLst>
              <a:ext uri="{FF2B5EF4-FFF2-40B4-BE49-F238E27FC236}">
                <a16:creationId xmlns:a16="http://schemas.microsoft.com/office/drawing/2014/main" id="{D9AB7ECB-3614-2D21-23F9-0B9E9175C114}"/>
              </a:ext>
            </a:extLst>
          </p:cNvPr>
          <p:cNvGrpSpPr/>
          <p:nvPr/>
        </p:nvGrpSpPr>
        <p:grpSpPr>
          <a:xfrm>
            <a:off x="1560706" y="2343312"/>
            <a:ext cx="9051854" cy="954107"/>
            <a:chOff x="1601822" y="2317912"/>
            <a:chExt cx="9051854" cy="954107"/>
          </a:xfrm>
        </p:grpSpPr>
        <p:sp>
          <p:nvSpPr>
            <p:cNvPr id="11" name="TextBox 10">
              <a:extLst>
                <a:ext uri="{FF2B5EF4-FFF2-40B4-BE49-F238E27FC236}">
                  <a16:creationId xmlns:a16="http://schemas.microsoft.com/office/drawing/2014/main" id="{DC2ADB02-194E-914C-A6F7-1E0C35464280}"/>
                </a:ext>
              </a:extLst>
            </p:cNvPr>
            <p:cNvSpPr txBox="1"/>
            <p:nvPr/>
          </p:nvSpPr>
          <p:spPr>
            <a:xfrm>
              <a:off x="2702043" y="2317912"/>
              <a:ext cx="7951633" cy="954107"/>
            </a:xfrm>
            <a:prstGeom prst="rect">
              <a:avLst/>
            </a:prstGeom>
            <a:solidFill>
              <a:schemeClr val="bg1">
                <a:lumMod val="95000"/>
              </a:schemeClr>
            </a:solidFill>
            <a:ln>
              <a:solidFill>
                <a:schemeClr val="tx1"/>
              </a:solidFill>
            </a:ln>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en-US" sz="2800" b="1" dirty="0">
                  <a:latin typeface="Arial" pitchFamily="34" charset="0"/>
                  <a:cs typeface="Arial" pitchFamily="34" charset="0"/>
                </a:rPr>
                <a:t>Evil overcomes and kills prophets; celebrate and exchange gifts</a:t>
              </a:r>
            </a:p>
          </p:txBody>
        </p:sp>
        <p:sp>
          <p:nvSpPr>
            <p:cNvPr id="12" name="TextBox 11">
              <a:extLst>
                <a:ext uri="{FF2B5EF4-FFF2-40B4-BE49-F238E27FC236}">
                  <a16:creationId xmlns:a16="http://schemas.microsoft.com/office/drawing/2014/main" id="{0D85A844-9F07-5204-6F34-3B81EAA191B6}"/>
                </a:ext>
              </a:extLst>
            </p:cNvPr>
            <p:cNvSpPr txBox="1"/>
            <p:nvPr/>
          </p:nvSpPr>
          <p:spPr>
            <a:xfrm>
              <a:off x="1601822" y="2317912"/>
              <a:ext cx="1105843" cy="954107"/>
            </a:xfrm>
            <a:prstGeom prst="rect">
              <a:avLst/>
            </a:prstGeom>
            <a:solidFill>
              <a:schemeClr val="bg1">
                <a:lumMod val="95000"/>
              </a:schemeClr>
            </a:solidFill>
            <a:ln>
              <a:solidFill>
                <a:schemeClr val="tx1"/>
              </a:solidFill>
            </a:ln>
          </p:spPr>
          <p:txBody>
            <a:bodyPr wrap="square">
              <a:spAutoFit/>
            </a:bodyPr>
            <a:lstStyle/>
            <a:p>
              <a:pPr marR="0" lvl="0" algn="ctr" defTabSz="914400" rtl="0" eaLnBrk="1" fontAlgn="auto" latinLnBrk="0" hangingPunct="1">
                <a:lnSpc>
                  <a:spcPct val="100000"/>
                </a:lnSpc>
                <a:spcBef>
                  <a:spcPts val="0"/>
                </a:spcBef>
                <a:spcAft>
                  <a:spcPts val="0"/>
                </a:spcAft>
                <a:buClrTx/>
                <a:buSzTx/>
                <a:tabLst/>
                <a:defRPr/>
              </a:pPr>
              <a:r>
                <a:rPr lang="en-US" sz="2800" b="1" dirty="0">
                  <a:solidFill>
                    <a:srgbClr val="C00000"/>
                  </a:solidFill>
                  <a:latin typeface="Arial" pitchFamily="34" charset="0"/>
                  <a:cs typeface="Arial" pitchFamily="34" charset="0"/>
                </a:rPr>
                <a:t>7-10</a:t>
              </a:r>
            </a:p>
            <a:p>
              <a:pPr marR="0" lvl="0" algn="ctr" defTabSz="914400" rtl="0" eaLnBrk="1" fontAlgn="auto" latinLnBrk="0" hangingPunct="1">
                <a:lnSpc>
                  <a:spcPct val="100000"/>
                </a:lnSpc>
                <a:spcBef>
                  <a:spcPts val="0"/>
                </a:spcBef>
                <a:spcAft>
                  <a:spcPts val="0"/>
                </a:spcAft>
                <a:buClrTx/>
                <a:buSzTx/>
                <a:tabLst/>
                <a:defRPr/>
              </a:pPr>
              <a:endParaRPr lang="en-US" sz="2800" b="1" dirty="0">
                <a:solidFill>
                  <a:srgbClr val="C00000"/>
                </a:solidFill>
                <a:latin typeface="Arial" pitchFamily="34" charset="0"/>
                <a:cs typeface="Arial" pitchFamily="34" charset="0"/>
              </a:endParaRPr>
            </a:p>
          </p:txBody>
        </p:sp>
      </p:grpSp>
      <p:grpSp>
        <p:nvGrpSpPr>
          <p:cNvPr id="28" name="Group 27">
            <a:extLst>
              <a:ext uri="{FF2B5EF4-FFF2-40B4-BE49-F238E27FC236}">
                <a16:creationId xmlns:a16="http://schemas.microsoft.com/office/drawing/2014/main" id="{E096D841-4DB0-0394-E0C9-5F18B6863BE0}"/>
              </a:ext>
            </a:extLst>
          </p:cNvPr>
          <p:cNvGrpSpPr/>
          <p:nvPr/>
        </p:nvGrpSpPr>
        <p:grpSpPr>
          <a:xfrm>
            <a:off x="1560706" y="3414900"/>
            <a:ext cx="9051854" cy="523220"/>
            <a:chOff x="1601823" y="3389500"/>
            <a:chExt cx="9051854" cy="523220"/>
          </a:xfrm>
        </p:grpSpPr>
        <p:sp>
          <p:nvSpPr>
            <p:cNvPr id="14" name="TextBox 13">
              <a:extLst>
                <a:ext uri="{FF2B5EF4-FFF2-40B4-BE49-F238E27FC236}">
                  <a16:creationId xmlns:a16="http://schemas.microsoft.com/office/drawing/2014/main" id="{5E3C044E-38A8-B005-2F33-50EEC3F553D1}"/>
                </a:ext>
              </a:extLst>
            </p:cNvPr>
            <p:cNvSpPr txBox="1"/>
            <p:nvPr/>
          </p:nvSpPr>
          <p:spPr>
            <a:xfrm>
              <a:off x="2702045" y="3389500"/>
              <a:ext cx="7951632" cy="523220"/>
            </a:xfrm>
            <a:prstGeom prst="rect">
              <a:avLst/>
            </a:prstGeom>
            <a:solidFill>
              <a:schemeClr val="accent5">
                <a:lumMod val="40000"/>
                <a:lumOff val="60000"/>
              </a:schemeClr>
            </a:solidFill>
            <a:ln>
              <a:solidFill>
                <a:schemeClr val="tx1"/>
              </a:solidFill>
            </a:ln>
          </p:spPr>
          <p:txBody>
            <a:bodyPr wrap="square">
              <a:spAutoFit/>
            </a:bodyPr>
            <a:lstStyle/>
            <a:p>
              <a:r>
                <a:rPr lang="en-US" sz="2800" b="1" dirty="0">
                  <a:latin typeface="Arial" pitchFamily="34" charset="0"/>
                  <a:cs typeface="Arial" pitchFamily="34" charset="0"/>
                </a:rPr>
                <a:t>Prophets given life and taken to Heaven</a:t>
              </a:r>
              <a:endParaRPr lang="en-US" sz="2800" b="1" dirty="0">
                <a:solidFill>
                  <a:srgbClr val="C00000"/>
                </a:solidFill>
                <a:latin typeface="Arial" pitchFamily="34" charset="0"/>
                <a:cs typeface="Arial" pitchFamily="34" charset="0"/>
              </a:endParaRPr>
            </a:p>
          </p:txBody>
        </p:sp>
        <p:sp>
          <p:nvSpPr>
            <p:cNvPr id="15" name="TextBox 14">
              <a:extLst>
                <a:ext uri="{FF2B5EF4-FFF2-40B4-BE49-F238E27FC236}">
                  <a16:creationId xmlns:a16="http://schemas.microsoft.com/office/drawing/2014/main" id="{1A24FA9E-CDDE-8CA1-0916-FC0767FAC54F}"/>
                </a:ext>
              </a:extLst>
            </p:cNvPr>
            <p:cNvSpPr txBox="1"/>
            <p:nvPr/>
          </p:nvSpPr>
          <p:spPr>
            <a:xfrm>
              <a:off x="1601823" y="3389500"/>
              <a:ext cx="1105843" cy="523220"/>
            </a:xfrm>
            <a:prstGeom prst="rect">
              <a:avLst/>
            </a:prstGeom>
            <a:solidFill>
              <a:schemeClr val="accent5">
                <a:lumMod val="40000"/>
                <a:lumOff val="60000"/>
              </a:schemeClr>
            </a:solidFill>
            <a:ln>
              <a:solidFill>
                <a:schemeClr val="tx1"/>
              </a:solidFill>
            </a:ln>
          </p:spPr>
          <p:txBody>
            <a:bodyPr wrap="square">
              <a:spAutoFit/>
            </a:bodyPr>
            <a:lstStyle/>
            <a:p>
              <a:pPr algn="ctr"/>
              <a:r>
                <a:rPr lang="en-US" sz="2800" b="1" dirty="0">
                  <a:solidFill>
                    <a:srgbClr val="C00000"/>
                  </a:solidFill>
                  <a:latin typeface="Arial" pitchFamily="34" charset="0"/>
                  <a:cs typeface="Arial" pitchFamily="34" charset="0"/>
                </a:rPr>
                <a:t>11-13</a:t>
              </a:r>
            </a:p>
          </p:txBody>
        </p:sp>
      </p:grpSp>
      <p:grpSp>
        <p:nvGrpSpPr>
          <p:cNvPr id="29" name="Group 28">
            <a:extLst>
              <a:ext uri="{FF2B5EF4-FFF2-40B4-BE49-F238E27FC236}">
                <a16:creationId xmlns:a16="http://schemas.microsoft.com/office/drawing/2014/main" id="{05065DE5-1362-B51F-452F-C3F43F42555B}"/>
              </a:ext>
            </a:extLst>
          </p:cNvPr>
          <p:cNvGrpSpPr/>
          <p:nvPr/>
        </p:nvGrpSpPr>
        <p:grpSpPr>
          <a:xfrm>
            <a:off x="1560707" y="4055601"/>
            <a:ext cx="9051853" cy="954107"/>
            <a:chOff x="1601823" y="4030201"/>
            <a:chExt cx="9051853" cy="954107"/>
          </a:xfrm>
        </p:grpSpPr>
        <p:sp>
          <p:nvSpPr>
            <p:cNvPr id="17" name="TextBox 16">
              <a:extLst>
                <a:ext uri="{FF2B5EF4-FFF2-40B4-BE49-F238E27FC236}">
                  <a16:creationId xmlns:a16="http://schemas.microsoft.com/office/drawing/2014/main" id="{094EB385-16E9-1418-F623-C2BE115D4026}"/>
                </a:ext>
              </a:extLst>
            </p:cNvPr>
            <p:cNvSpPr txBox="1"/>
            <p:nvPr/>
          </p:nvSpPr>
          <p:spPr>
            <a:xfrm>
              <a:off x="2702045" y="4030201"/>
              <a:ext cx="7951631" cy="954107"/>
            </a:xfrm>
            <a:prstGeom prst="rect">
              <a:avLst/>
            </a:prstGeom>
            <a:solidFill>
              <a:schemeClr val="bg1">
                <a:lumMod val="95000"/>
              </a:schemeClr>
            </a:solidFill>
            <a:ln>
              <a:solidFill>
                <a:schemeClr val="tx1"/>
              </a:solidFill>
            </a:ln>
          </p:spPr>
          <p:txBody>
            <a:bodyPr wrap="square">
              <a:spAutoFit/>
            </a:bodyPr>
            <a:lstStyle/>
            <a:p>
              <a:r>
                <a:rPr lang="en-US" sz="2800" b="1" dirty="0">
                  <a:latin typeface="Arial" pitchFamily="34" charset="0"/>
                  <a:cs typeface="Arial" pitchFamily="34" charset="0"/>
                </a:rPr>
                <a:t>7</a:t>
              </a:r>
              <a:r>
                <a:rPr lang="en-US" sz="2800" b="1" baseline="30000" dirty="0">
                  <a:latin typeface="Arial" pitchFamily="34" charset="0"/>
                  <a:cs typeface="Arial" pitchFamily="34" charset="0"/>
                </a:rPr>
                <a:t>th</a:t>
              </a:r>
              <a:r>
                <a:rPr lang="en-US" sz="2800" b="1" dirty="0">
                  <a:latin typeface="Arial" pitchFamily="34" charset="0"/>
                  <a:cs typeface="Arial" pitchFamily="34" charset="0"/>
                </a:rPr>
                <a:t> “Trumpet Angel” sounds proclaims Jesus’ Kingdom as final power</a:t>
              </a:r>
            </a:p>
          </p:txBody>
        </p:sp>
        <p:sp>
          <p:nvSpPr>
            <p:cNvPr id="18" name="TextBox 17">
              <a:extLst>
                <a:ext uri="{FF2B5EF4-FFF2-40B4-BE49-F238E27FC236}">
                  <a16:creationId xmlns:a16="http://schemas.microsoft.com/office/drawing/2014/main" id="{719F4435-5B89-70DF-915F-AB818B9DDDB0}"/>
                </a:ext>
              </a:extLst>
            </p:cNvPr>
            <p:cNvSpPr txBox="1"/>
            <p:nvPr/>
          </p:nvSpPr>
          <p:spPr>
            <a:xfrm>
              <a:off x="1601823" y="4030201"/>
              <a:ext cx="1105843" cy="954107"/>
            </a:xfrm>
            <a:prstGeom prst="rect">
              <a:avLst/>
            </a:prstGeom>
            <a:solidFill>
              <a:schemeClr val="bg1">
                <a:lumMod val="95000"/>
              </a:schemeClr>
            </a:solidFill>
            <a:ln>
              <a:solidFill>
                <a:schemeClr val="tx1"/>
              </a:solidFill>
            </a:ln>
          </p:spPr>
          <p:txBody>
            <a:bodyPr wrap="square">
              <a:spAutoFit/>
            </a:bodyPr>
            <a:lstStyle/>
            <a:p>
              <a:pPr algn="ctr"/>
              <a:r>
                <a:rPr lang="en-US" sz="2800" b="1" dirty="0">
                  <a:solidFill>
                    <a:srgbClr val="C00000"/>
                  </a:solidFill>
                  <a:latin typeface="Arial" pitchFamily="34" charset="0"/>
                  <a:cs typeface="Arial" pitchFamily="34" charset="0"/>
                </a:rPr>
                <a:t>15</a:t>
              </a:r>
            </a:p>
            <a:p>
              <a:pPr algn="ctr"/>
              <a:endParaRPr lang="en-US" sz="2800" b="1" dirty="0">
                <a:solidFill>
                  <a:srgbClr val="C00000"/>
                </a:solidFill>
                <a:latin typeface="Arial" pitchFamily="34" charset="0"/>
                <a:cs typeface="Arial" pitchFamily="34" charset="0"/>
              </a:endParaRPr>
            </a:p>
          </p:txBody>
        </p:sp>
      </p:grpSp>
      <p:grpSp>
        <p:nvGrpSpPr>
          <p:cNvPr id="30" name="Group 29">
            <a:extLst>
              <a:ext uri="{FF2B5EF4-FFF2-40B4-BE49-F238E27FC236}">
                <a16:creationId xmlns:a16="http://schemas.microsoft.com/office/drawing/2014/main" id="{B285B5B2-56C8-7C95-F270-A96B32F621AF}"/>
              </a:ext>
            </a:extLst>
          </p:cNvPr>
          <p:cNvGrpSpPr/>
          <p:nvPr/>
        </p:nvGrpSpPr>
        <p:grpSpPr>
          <a:xfrm>
            <a:off x="1560707" y="5127189"/>
            <a:ext cx="9051852" cy="954107"/>
            <a:chOff x="1601824" y="5101789"/>
            <a:chExt cx="9051852" cy="954107"/>
          </a:xfrm>
        </p:grpSpPr>
        <p:sp>
          <p:nvSpPr>
            <p:cNvPr id="20" name="TextBox 19">
              <a:extLst>
                <a:ext uri="{FF2B5EF4-FFF2-40B4-BE49-F238E27FC236}">
                  <a16:creationId xmlns:a16="http://schemas.microsoft.com/office/drawing/2014/main" id="{0F8256DC-C0E9-6426-E2F8-5A0CDBF81D31}"/>
                </a:ext>
              </a:extLst>
            </p:cNvPr>
            <p:cNvSpPr txBox="1"/>
            <p:nvPr/>
          </p:nvSpPr>
          <p:spPr>
            <a:xfrm>
              <a:off x="2702046" y="5101789"/>
              <a:ext cx="7951630" cy="954107"/>
            </a:xfrm>
            <a:prstGeom prst="rect">
              <a:avLst/>
            </a:prstGeom>
            <a:solidFill>
              <a:schemeClr val="accent5">
                <a:lumMod val="40000"/>
                <a:lumOff val="60000"/>
              </a:schemeClr>
            </a:solidFill>
            <a:ln>
              <a:solidFill>
                <a:schemeClr val="tx1"/>
              </a:solidFill>
            </a:ln>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en-US" sz="2800" b="1" dirty="0">
                  <a:latin typeface="Arial" pitchFamily="34" charset="0"/>
                  <a:cs typeface="Arial" pitchFamily="34" charset="0"/>
                </a:rPr>
                <a:t>Worship scene and reaction of Heaven and Evil</a:t>
              </a:r>
            </a:p>
          </p:txBody>
        </p:sp>
        <p:sp>
          <p:nvSpPr>
            <p:cNvPr id="21" name="TextBox 20">
              <a:extLst>
                <a:ext uri="{FF2B5EF4-FFF2-40B4-BE49-F238E27FC236}">
                  <a16:creationId xmlns:a16="http://schemas.microsoft.com/office/drawing/2014/main" id="{29845323-DD04-80E4-587A-71B884D47BC8}"/>
                </a:ext>
              </a:extLst>
            </p:cNvPr>
            <p:cNvSpPr txBox="1"/>
            <p:nvPr/>
          </p:nvSpPr>
          <p:spPr>
            <a:xfrm>
              <a:off x="1601824" y="5101789"/>
              <a:ext cx="1105842" cy="954107"/>
            </a:xfrm>
            <a:prstGeom prst="rect">
              <a:avLst/>
            </a:prstGeom>
            <a:solidFill>
              <a:schemeClr val="accent5">
                <a:lumMod val="40000"/>
                <a:lumOff val="60000"/>
              </a:schemeClr>
            </a:solidFill>
            <a:ln>
              <a:solidFill>
                <a:schemeClr val="tx1"/>
              </a:solidFill>
            </a:ln>
          </p:spPr>
          <p:txBody>
            <a:bodyPr wrap="square">
              <a:spAutoFit/>
            </a:bodyPr>
            <a:lstStyle/>
            <a:p>
              <a:pPr marR="0" lvl="0" algn="ctr" defTabSz="914400" rtl="0" eaLnBrk="1" fontAlgn="auto" latinLnBrk="0" hangingPunct="1">
                <a:lnSpc>
                  <a:spcPct val="100000"/>
                </a:lnSpc>
                <a:spcBef>
                  <a:spcPts val="0"/>
                </a:spcBef>
                <a:spcAft>
                  <a:spcPts val="0"/>
                </a:spcAft>
                <a:buClrTx/>
                <a:buSzTx/>
                <a:tabLst/>
                <a:defRPr/>
              </a:pPr>
              <a:r>
                <a:rPr lang="en-US" sz="2800" b="1" dirty="0">
                  <a:solidFill>
                    <a:srgbClr val="C00000"/>
                  </a:solidFill>
                  <a:latin typeface="Arial" pitchFamily="34" charset="0"/>
                  <a:cs typeface="Arial" pitchFamily="34" charset="0"/>
                </a:rPr>
                <a:t>16-18</a:t>
              </a:r>
            </a:p>
            <a:p>
              <a:pPr marR="0" lvl="0" algn="ctr" defTabSz="914400" rtl="0" eaLnBrk="1" fontAlgn="auto" latinLnBrk="0" hangingPunct="1">
                <a:lnSpc>
                  <a:spcPct val="100000"/>
                </a:lnSpc>
                <a:spcBef>
                  <a:spcPts val="0"/>
                </a:spcBef>
                <a:spcAft>
                  <a:spcPts val="0"/>
                </a:spcAft>
                <a:buClrTx/>
                <a:buSzTx/>
                <a:tabLst/>
                <a:defRPr/>
              </a:pPr>
              <a:endParaRPr lang="en-US" sz="2800" b="1" dirty="0">
                <a:solidFill>
                  <a:srgbClr val="C00000"/>
                </a:solidFill>
                <a:latin typeface="Arial" pitchFamily="34" charset="0"/>
                <a:cs typeface="Arial" pitchFamily="34" charset="0"/>
              </a:endParaRPr>
            </a:p>
          </p:txBody>
        </p:sp>
      </p:grpSp>
      <p:grpSp>
        <p:nvGrpSpPr>
          <p:cNvPr id="31" name="Group 30">
            <a:extLst>
              <a:ext uri="{FF2B5EF4-FFF2-40B4-BE49-F238E27FC236}">
                <a16:creationId xmlns:a16="http://schemas.microsoft.com/office/drawing/2014/main" id="{E2D1E063-9AD4-D42A-A168-D5F0E83B373C}"/>
              </a:ext>
            </a:extLst>
          </p:cNvPr>
          <p:cNvGrpSpPr/>
          <p:nvPr/>
        </p:nvGrpSpPr>
        <p:grpSpPr>
          <a:xfrm>
            <a:off x="1560708" y="6198777"/>
            <a:ext cx="9051850" cy="523220"/>
            <a:chOff x="1601825" y="6173377"/>
            <a:chExt cx="9051850" cy="523220"/>
          </a:xfrm>
        </p:grpSpPr>
        <p:sp>
          <p:nvSpPr>
            <p:cNvPr id="23" name="TextBox 22">
              <a:extLst>
                <a:ext uri="{FF2B5EF4-FFF2-40B4-BE49-F238E27FC236}">
                  <a16:creationId xmlns:a16="http://schemas.microsoft.com/office/drawing/2014/main" id="{04E6496C-01E2-6D5C-219F-D695CF915993}"/>
                </a:ext>
              </a:extLst>
            </p:cNvPr>
            <p:cNvSpPr txBox="1"/>
            <p:nvPr/>
          </p:nvSpPr>
          <p:spPr>
            <a:xfrm>
              <a:off x="2702046" y="6173377"/>
              <a:ext cx="7951629" cy="523220"/>
            </a:xfrm>
            <a:prstGeom prst="rect">
              <a:avLst/>
            </a:prstGeom>
            <a:solidFill>
              <a:schemeClr val="bg1">
                <a:lumMod val="95000"/>
              </a:schemeClr>
            </a:solidFill>
            <a:ln>
              <a:solidFill>
                <a:schemeClr val="tx1"/>
              </a:solidFill>
            </a:ln>
          </p:spPr>
          <p:txBody>
            <a:bodyPr wrap="square">
              <a:spAutoFit/>
            </a:bodyPr>
            <a:lstStyle/>
            <a:p>
              <a:r>
                <a:rPr lang="en-US" sz="2800" b="1" dirty="0">
                  <a:latin typeface="Arial" pitchFamily="34" charset="0"/>
                  <a:cs typeface="Arial" pitchFamily="34" charset="0"/>
                </a:rPr>
                <a:t>Temple in Heaven opened; Ark of Covenant</a:t>
              </a:r>
            </a:p>
          </p:txBody>
        </p:sp>
        <p:sp>
          <p:nvSpPr>
            <p:cNvPr id="24" name="TextBox 23">
              <a:extLst>
                <a:ext uri="{FF2B5EF4-FFF2-40B4-BE49-F238E27FC236}">
                  <a16:creationId xmlns:a16="http://schemas.microsoft.com/office/drawing/2014/main" id="{2003EECE-2AFF-212C-2371-CFBA91D7E8A7}"/>
                </a:ext>
              </a:extLst>
            </p:cNvPr>
            <p:cNvSpPr txBox="1"/>
            <p:nvPr/>
          </p:nvSpPr>
          <p:spPr>
            <a:xfrm>
              <a:off x="1601825" y="6173377"/>
              <a:ext cx="1105842" cy="523220"/>
            </a:xfrm>
            <a:prstGeom prst="rect">
              <a:avLst/>
            </a:prstGeom>
            <a:solidFill>
              <a:schemeClr val="bg1">
                <a:lumMod val="95000"/>
              </a:schemeClr>
            </a:solidFill>
            <a:ln>
              <a:solidFill>
                <a:schemeClr val="tx1"/>
              </a:solidFill>
            </a:ln>
          </p:spPr>
          <p:txBody>
            <a:bodyPr wrap="square">
              <a:spAutoFit/>
            </a:bodyPr>
            <a:lstStyle/>
            <a:p>
              <a:pPr algn="ctr"/>
              <a:r>
                <a:rPr lang="en-US" sz="2800" b="1" dirty="0">
                  <a:solidFill>
                    <a:srgbClr val="C00000"/>
                  </a:solidFill>
                  <a:latin typeface="Arial" pitchFamily="34" charset="0"/>
                  <a:cs typeface="Arial" pitchFamily="34" charset="0"/>
                </a:rPr>
                <a:t>19</a:t>
              </a:r>
            </a:p>
          </p:txBody>
        </p:sp>
      </p:grpSp>
    </p:spTree>
    <p:extLst>
      <p:ext uri="{BB962C8B-B14F-4D97-AF65-F5344CB8AC3E}">
        <p14:creationId xmlns:p14="http://schemas.microsoft.com/office/powerpoint/2010/main" val="2148457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65AD04-2871-F759-765A-8BF5ADCB3BBC}"/>
              </a:ext>
            </a:extLst>
          </p:cNvPr>
          <p:cNvSpPr/>
          <p:nvPr/>
        </p:nvSpPr>
        <p:spPr>
          <a:xfrm>
            <a:off x="-50800" y="-23020"/>
            <a:ext cx="12242800" cy="6869635"/>
          </a:xfrm>
          <a:prstGeom prst="rect">
            <a:avLst/>
          </a:prstGeom>
          <a:solidFill>
            <a:schemeClr val="accent6">
              <a:lumMod val="40000"/>
              <a:lumOff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grpSp>
        <p:nvGrpSpPr>
          <p:cNvPr id="5" name="Group 4">
            <a:extLst>
              <a:ext uri="{FF2B5EF4-FFF2-40B4-BE49-F238E27FC236}">
                <a16:creationId xmlns:a16="http://schemas.microsoft.com/office/drawing/2014/main" id="{800A7C79-432D-55F2-D124-41513CC21B1D}"/>
              </a:ext>
            </a:extLst>
          </p:cNvPr>
          <p:cNvGrpSpPr/>
          <p:nvPr/>
        </p:nvGrpSpPr>
        <p:grpSpPr>
          <a:xfrm>
            <a:off x="-9843" y="-2015"/>
            <a:ext cx="12204192" cy="554512"/>
            <a:chOff x="-8349" y="950081"/>
            <a:chExt cx="9147932" cy="554512"/>
          </a:xfrm>
        </p:grpSpPr>
        <p:sp>
          <p:nvSpPr>
            <p:cNvPr id="6" name="Oval 5">
              <a:extLst>
                <a:ext uri="{FF2B5EF4-FFF2-40B4-BE49-F238E27FC236}">
                  <a16:creationId xmlns:a16="http://schemas.microsoft.com/office/drawing/2014/main" id="{359164FA-DFB7-5790-1489-3607362D490A}"/>
                </a:ext>
              </a:extLst>
            </p:cNvPr>
            <p:cNvSpPr/>
            <p:nvPr/>
          </p:nvSpPr>
          <p:spPr>
            <a:xfrm>
              <a:off x="4351" y="1295966"/>
              <a:ext cx="9107424" cy="2086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6">
              <a:extLst>
                <a:ext uri="{FF2B5EF4-FFF2-40B4-BE49-F238E27FC236}">
                  <a16:creationId xmlns:a16="http://schemas.microsoft.com/office/drawing/2014/main" id="{B3554D06-AB7B-EAEE-CDF1-C760158F0BE6}"/>
                </a:ext>
              </a:extLst>
            </p:cNvPr>
            <p:cNvGrpSpPr/>
            <p:nvPr/>
          </p:nvGrpSpPr>
          <p:grpSpPr>
            <a:xfrm>
              <a:off x="-8349" y="950081"/>
              <a:ext cx="9147932" cy="466344"/>
              <a:chOff x="-8349" y="950081"/>
              <a:chExt cx="9147932" cy="466344"/>
            </a:xfrm>
          </p:grpSpPr>
          <p:pic>
            <p:nvPicPr>
              <p:cNvPr id="8" name="Picture 7">
                <a:extLst>
                  <a:ext uri="{FF2B5EF4-FFF2-40B4-BE49-F238E27FC236}">
                    <a16:creationId xmlns:a16="http://schemas.microsoft.com/office/drawing/2014/main" id="{9F1E9BDC-2DD1-017A-BFCD-62C6597FC38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9" name="Picture 8">
                <a:extLst>
                  <a:ext uri="{FF2B5EF4-FFF2-40B4-BE49-F238E27FC236}">
                    <a16:creationId xmlns:a16="http://schemas.microsoft.com/office/drawing/2014/main" id="{A7FE6FBE-F827-5E02-A867-1A8AC0604F1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grpSp>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8</a:t>
            </a:fld>
            <a:endParaRPr lang="en-US"/>
          </a:p>
        </p:txBody>
      </p:sp>
      <p:sp>
        <p:nvSpPr>
          <p:cNvPr id="10" name="Title 1">
            <a:extLst>
              <a:ext uri="{FF2B5EF4-FFF2-40B4-BE49-F238E27FC236}">
                <a16:creationId xmlns:a16="http://schemas.microsoft.com/office/drawing/2014/main" id="{AF7D34BE-02D7-6C5C-8A0F-5CAFC9F83440}"/>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68 AD:  Affirmative #5</a:t>
            </a:r>
          </a:p>
        </p:txBody>
      </p:sp>
      <p:sp>
        <p:nvSpPr>
          <p:cNvPr id="4" name="TextBox 3">
            <a:extLst>
              <a:ext uri="{FF2B5EF4-FFF2-40B4-BE49-F238E27FC236}">
                <a16:creationId xmlns:a16="http://schemas.microsoft.com/office/drawing/2014/main" id="{FBB1FEDB-4897-7607-5BAA-1B6F3862138F}"/>
              </a:ext>
            </a:extLst>
          </p:cNvPr>
          <p:cNvSpPr txBox="1"/>
          <p:nvPr/>
        </p:nvSpPr>
        <p:spPr>
          <a:xfrm>
            <a:off x="-20846" y="621867"/>
            <a:ext cx="12189103" cy="523220"/>
          </a:xfrm>
          <a:prstGeom prst="rect">
            <a:avLst/>
          </a:prstGeom>
          <a:noFill/>
          <a:ln>
            <a:noFill/>
          </a:ln>
        </p:spPr>
        <p:txBody>
          <a:bodyPr wrap="square">
            <a:spAutoFit/>
          </a:bodyPr>
          <a:lstStyle/>
          <a:p>
            <a:pPr algn="ctr"/>
            <a:r>
              <a:rPr lang="en-US" sz="2800" b="1" dirty="0">
                <a:latin typeface="Arial" panose="020B0604020202020204" pitchFamily="34" charset="0"/>
                <a:cs typeface="Arial" panose="020B0604020202020204" pitchFamily="34" charset="0"/>
              </a:rPr>
              <a:t>Verb Tense in Rev 11</a:t>
            </a:r>
          </a:p>
        </p:txBody>
      </p:sp>
      <p:sp>
        <p:nvSpPr>
          <p:cNvPr id="11" name="TextBox 10">
            <a:extLst>
              <a:ext uri="{FF2B5EF4-FFF2-40B4-BE49-F238E27FC236}">
                <a16:creationId xmlns:a16="http://schemas.microsoft.com/office/drawing/2014/main" id="{F09AF9BC-DE8C-F1BC-CCCE-19E0DD92D8A3}"/>
              </a:ext>
            </a:extLst>
          </p:cNvPr>
          <p:cNvSpPr txBox="1"/>
          <p:nvPr/>
        </p:nvSpPr>
        <p:spPr>
          <a:xfrm>
            <a:off x="-34996" y="1135080"/>
            <a:ext cx="12252396" cy="2893100"/>
          </a:xfrm>
          <a:prstGeom prst="rect">
            <a:avLst/>
          </a:prstGeom>
          <a:solidFill>
            <a:srgbClr val="FFFF00"/>
          </a:solidFill>
          <a:ln>
            <a:solidFill>
              <a:schemeClr val="tx1"/>
            </a:solidFill>
          </a:ln>
        </p:spPr>
        <p:txBody>
          <a:bodyPr wrap="square">
            <a:spAutoFit/>
          </a:bodyPr>
          <a:lstStyle/>
          <a:p>
            <a:pPr algn="just"/>
            <a:r>
              <a:rPr lang="en-US" sz="2600" b="1" dirty="0">
                <a:solidFill>
                  <a:srgbClr val="C00000"/>
                </a:solidFill>
                <a:latin typeface="Arial" panose="020B0604020202020204" pitchFamily="34" charset="0"/>
                <a:cs typeface="Arial" panose="020B0604020202020204" pitchFamily="34" charset="0"/>
              </a:rPr>
              <a:t>Revelation 11:1-2</a:t>
            </a:r>
            <a:endParaRPr lang="en-US" sz="2600" b="1" u="sng" dirty="0">
              <a:solidFill>
                <a:srgbClr val="C00000"/>
              </a:solidFill>
              <a:latin typeface="Arial" panose="020B0604020202020204" pitchFamily="34" charset="0"/>
              <a:cs typeface="Arial" panose="020B0604020202020204" pitchFamily="34" charset="0"/>
            </a:endParaRPr>
          </a:p>
          <a:p>
            <a:pPr algn="just"/>
            <a:r>
              <a:rPr lang="en-US" sz="2600" b="1" baseline="30000" dirty="0">
                <a:solidFill>
                  <a:srgbClr val="FF0000"/>
                </a:solidFill>
                <a:latin typeface="Arial" panose="020B0604020202020204" pitchFamily="34" charset="0"/>
                <a:cs typeface="Arial" panose="020B0604020202020204" pitchFamily="34" charset="0"/>
              </a:rPr>
              <a:t>1</a:t>
            </a:r>
            <a:r>
              <a:rPr lang="en-US" sz="2600" b="1" dirty="0">
                <a:latin typeface="Arial" panose="020B0604020202020204" pitchFamily="34" charset="0"/>
                <a:cs typeface="Arial" panose="020B0604020202020204" pitchFamily="34" charset="0"/>
              </a:rPr>
              <a:t> </a:t>
            </a:r>
            <a:r>
              <a:rPr lang="en-US" sz="2600" b="1" i="1" dirty="0">
                <a:latin typeface="Arial" panose="020B0604020202020204" pitchFamily="34" charset="0"/>
                <a:cs typeface="Arial" panose="020B0604020202020204" pitchFamily="34" charset="0"/>
              </a:rPr>
              <a:t>And there was given me a reed like unto a rod: and the angel stood, saying, Rise, and measure the temple of God, and the altar, and them that worship therein.</a:t>
            </a:r>
          </a:p>
          <a:p>
            <a:pPr algn="just"/>
            <a:r>
              <a:rPr lang="en-US" sz="2600" b="1" i="1" baseline="30000" dirty="0">
                <a:solidFill>
                  <a:srgbClr val="C00000"/>
                </a:solidFill>
                <a:latin typeface="Arial" panose="020B0604020202020204" pitchFamily="34" charset="0"/>
                <a:cs typeface="Arial" panose="020B0604020202020204" pitchFamily="34" charset="0"/>
              </a:rPr>
              <a:t>2</a:t>
            </a:r>
            <a:r>
              <a:rPr lang="en-US" sz="2600" b="1" i="1" baseline="30000" dirty="0">
                <a:latin typeface="Arial" panose="020B0604020202020204" pitchFamily="34" charset="0"/>
                <a:cs typeface="Arial" panose="020B0604020202020204" pitchFamily="34" charset="0"/>
              </a:rPr>
              <a:t> </a:t>
            </a:r>
            <a:r>
              <a:rPr lang="en-US" sz="2600" b="1" i="1" dirty="0">
                <a:latin typeface="Arial" panose="020B0604020202020204" pitchFamily="34" charset="0"/>
                <a:cs typeface="Arial" panose="020B0604020202020204" pitchFamily="34" charset="0"/>
              </a:rPr>
              <a:t>But the court which is without the temple leave out, and measure it not; for it </a:t>
            </a:r>
            <a:r>
              <a:rPr lang="en-US" sz="2600" b="1" i="1" dirty="0">
                <a:solidFill>
                  <a:srgbClr val="C00000"/>
                </a:solidFill>
                <a:latin typeface="Arial" panose="020B0604020202020204" pitchFamily="34" charset="0"/>
                <a:cs typeface="Arial" panose="020B0604020202020204" pitchFamily="34" charset="0"/>
              </a:rPr>
              <a:t>is</a:t>
            </a:r>
            <a:r>
              <a:rPr lang="en-US" sz="2600" b="1" i="1" dirty="0">
                <a:solidFill>
                  <a:srgbClr val="7030A0"/>
                </a:solidFill>
                <a:latin typeface="Arial" panose="020B0604020202020204" pitchFamily="34" charset="0"/>
                <a:cs typeface="Arial" panose="020B0604020202020204" pitchFamily="34" charset="0"/>
              </a:rPr>
              <a:t> </a:t>
            </a:r>
            <a:r>
              <a:rPr lang="en-US" sz="2600" b="1" i="1" dirty="0">
                <a:latin typeface="Arial" panose="020B0604020202020204" pitchFamily="34" charset="0"/>
                <a:cs typeface="Arial" panose="020B0604020202020204" pitchFamily="34" charset="0"/>
              </a:rPr>
              <a:t>given unto the Gentiles: and the holy city </a:t>
            </a:r>
            <a:r>
              <a:rPr lang="en-US" sz="2600" b="1" i="1" dirty="0">
                <a:solidFill>
                  <a:srgbClr val="C00000"/>
                </a:solidFill>
                <a:latin typeface="Arial" panose="020B0604020202020204" pitchFamily="34" charset="0"/>
                <a:cs typeface="Arial" panose="020B0604020202020204" pitchFamily="34" charset="0"/>
              </a:rPr>
              <a:t>shall</a:t>
            </a:r>
            <a:r>
              <a:rPr lang="en-US" sz="2600" b="1" i="1" dirty="0">
                <a:solidFill>
                  <a:srgbClr val="7030A0"/>
                </a:solidFill>
                <a:latin typeface="Arial" panose="020B0604020202020204" pitchFamily="34" charset="0"/>
                <a:cs typeface="Arial" panose="020B0604020202020204" pitchFamily="34" charset="0"/>
              </a:rPr>
              <a:t> </a:t>
            </a:r>
            <a:r>
              <a:rPr lang="en-US" sz="2600" b="1" i="1" dirty="0">
                <a:latin typeface="Arial" panose="020B0604020202020204" pitchFamily="34" charset="0"/>
                <a:cs typeface="Arial" panose="020B0604020202020204" pitchFamily="34" charset="0"/>
              </a:rPr>
              <a:t>they tread under foot forty and two months.   (= 3½ years)</a:t>
            </a:r>
          </a:p>
        </p:txBody>
      </p:sp>
      <p:sp>
        <p:nvSpPr>
          <p:cNvPr id="12" name="TextBox 11">
            <a:extLst>
              <a:ext uri="{FF2B5EF4-FFF2-40B4-BE49-F238E27FC236}">
                <a16:creationId xmlns:a16="http://schemas.microsoft.com/office/drawing/2014/main" id="{2FA5463D-0528-8A5E-28DB-73F0503744EC}"/>
              </a:ext>
            </a:extLst>
          </p:cNvPr>
          <p:cNvSpPr txBox="1"/>
          <p:nvPr/>
        </p:nvSpPr>
        <p:spPr>
          <a:xfrm>
            <a:off x="1502540" y="4181934"/>
            <a:ext cx="9104686" cy="2492990"/>
          </a:xfrm>
          <a:prstGeom prst="rect">
            <a:avLst/>
          </a:prstGeom>
          <a:noFill/>
        </p:spPr>
        <p:txBody>
          <a:bodyPr wrap="square">
            <a:spAutoFit/>
          </a:bodyPr>
          <a:lstStyle/>
          <a:p>
            <a:pPr marL="342900" indent="-342900">
              <a:buFont typeface="Arial" panose="020B0604020202020204" pitchFamily="34" charset="0"/>
              <a:buChar char="•"/>
            </a:pPr>
            <a:r>
              <a:rPr lang="en-US" sz="2600" b="1" dirty="0">
                <a:latin typeface="Arial" panose="020B0604020202020204" pitchFamily="34" charset="0"/>
                <a:cs typeface="Arial" panose="020B0604020202020204" pitchFamily="34" charset="0"/>
              </a:rPr>
              <a:t>Claim:</a:t>
            </a:r>
          </a:p>
          <a:p>
            <a:pPr marL="914400" lvl="1" indent="-457200">
              <a:buFont typeface="Courier New" panose="02070309020205020404" pitchFamily="49" charset="0"/>
              <a:buChar char="o"/>
            </a:pPr>
            <a:r>
              <a:rPr lang="en-US" sz="2600" b="1" dirty="0">
                <a:latin typeface="Arial" panose="020B0604020202020204" pitchFamily="34" charset="0"/>
                <a:cs typeface="Arial" panose="020B0604020202020204" pitchFamily="34" charset="0"/>
              </a:rPr>
              <a:t>Verb tense indicates future events against temple</a:t>
            </a:r>
          </a:p>
          <a:p>
            <a:pPr marL="914400" lvl="1" indent="-457200">
              <a:buFont typeface="Courier New" panose="02070309020205020404" pitchFamily="49" charset="0"/>
              <a:buChar char="o"/>
            </a:pPr>
            <a:endParaRPr lang="en-US" sz="26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600" b="1" dirty="0">
                <a:latin typeface="Arial" panose="020B0604020202020204" pitchFamily="34" charset="0"/>
                <a:cs typeface="Arial" panose="020B0604020202020204" pitchFamily="34" charset="0"/>
              </a:rPr>
              <a:t>Therefore, </a:t>
            </a:r>
          </a:p>
          <a:p>
            <a:pPr marL="800100" lvl="1" indent="-342900">
              <a:buFont typeface="Courier New" panose="02070309020205020404" pitchFamily="49" charset="0"/>
              <a:buChar char="o"/>
            </a:pPr>
            <a:r>
              <a:rPr lang="en-US" sz="2600" b="1" dirty="0">
                <a:latin typeface="Arial" panose="020B0604020202020204" pitchFamily="34" charset="0"/>
                <a:cs typeface="Arial" panose="020B0604020202020204" pitchFamily="34" charset="0"/>
              </a:rPr>
              <a:t>Revelation written before Destruction of Jerusalem</a:t>
            </a:r>
          </a:p>
          <a:p>
            <a:pPr marL="800100" lvl="1" indent="-342900">
              <a:buFont typeface="Courier New" panose="02070309020205020404" pitchFamily="49" charset="0"/>
              <a:buChar char="o"/>
            </a:pPr>
            <a:r>
              <a:rPr lang="en-US" sz="2600" b="1" dirty="0">
                <a:latin typeface="Arial" panose="020B0604020202020204" pitchFamily="34" charset="0"/>
                <a:cs typeface="Arial" panose="020B0604020202020204" pitchFamily="34" charset="0"/>
              </a:rPr>
              <a:t>Tribulation must be about Destruction of Jerusalem</a:t>
            </a:r>
          </a:p>
        </p:txBody>
      </p:sp>
    </p:spTree>
    <p:extLst>
      <p:ext uri="{BB962C8B-B14F-4D97-AF65-F5344CB8AC3E}">
        <p14:creationId xmlns:p14="http://schemas.microsoft.com/office/powerpoint/2010/main" val="3230213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
                                            <p:txEl>
                                              <p:pRg st="1" end="1"/>
                                            </p:txEl>
                                          </p:spTgt>
                                        </p:tgtEl>
                                        <p:attrNameLst>
                                          <p:attrName>style.visibility</p:attrName>
                                        </p:attrNameLst>
                                      </p:cBhvr>
                                      <p:to>
                                        <p:strVal val="visible"/>
                                      </p:to>
                                    </p:set>
                                    <p:animEffect transition="in" filter="fade">
                                      <p:cBhvr>
                                        <p:cTn id="10" dur="500"/>
                                        <p:tgtEl>
                                          <p:spTgt spid="1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xEl>
                                              <p:pRg st="3" end="3"/>
                                            </p:txEl>
                                          </p:spTgt>
                                        </p:tgtEl>
                                        <p:attrNameLst>
                                          <p:attrName>style.visibility</p:attrName>
                                        </p:attrNameLst>
                                      </p:cBhvr>
                                      <p:to>
                                        <p:strVal val="visible"/>
                                      </p:to>
                                    </p:set>
                                    <p:animEffect transition="in" filter="fade">
                                      <p:cBhvr>
                                        <p:cTn id="13" dur="500"/>
                                        <p:tgtEl>
                                          <p:spTgt spid="12">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xEl>
                                              <p:pRg st="4" end="4"/>
                                            </p:txEl>
                                          </p:spTgt>
                                        </p:tgtEl>
                                        <p:attrNameLst>
                                          <p:attrName>style.visibility</p:attrName>
                                        </p:attrNameLst>
                                      </p:cBhvr>
                                      <p:to>
                                        <p:strVal val="visible"/>
                                      </p:to>
                                    </p:set>
                                    <p:animEffect transition="in" filter="fade">
                                      <p:cBhvr>
                                        <p:cTn id="16" dur="500"/>
                                        <p:tgtEl>
                                          <p:spTgt spid="12">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xEl>
                                              <p:pRg st="5" end="5"/>
                                            </p:txEl>
                                          </p:spTgt>
                                        </p:tgtEl>
                                        <p:attrNameLst>
                                          <p:attrName>style.visibility</p:attrName>
                                        </p:attrNameLst>
                                      </p:cBhvr>
                                      <p:to>
                                        <p:strVal val="visible"/>
                                      </p:to>
                                    </p:set>
                                    <p:animEffect transition="in" filter="fade">
                                      <p:cBhvr>
                                        <p:cTn id="19" dur="500"/>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65AD04-2871-F759-765A-8BF5ADCB3BBC}"/>
              </a:ext>
            </a:extLst>
          </p:cNvPr>
          <p:cNvSpPr/>
          <p:nvPr/>
        </p:nvSpPr>
        <p:spPr>
          <a:xfrm>
            <a:off x="-9842" y="-11631"/>
            <a:ext cx="12201842" cy="6869635"/>
          </a:xfrm>
          <a:prstGeom prst="rect">
            <a:avLst/>
          </a:prstGeom>
          <a:solidFill>
            <a:schemeClr val="accent2">
              <a:lumMod val="40000"/>
              <a:lumOff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grpSp>
        <p:nvGrpSpPr>
          <p:cNvPr id="5" name="Group 4">
            <a:extLst>
              <a:ext uri="{FF2B5EF4-FFF2-40B4-BE49-F238E27FC236}">
                <a16:creationId xmlns:a16="http://schemas.microsoft.com/office/drawing/2014/main" id="{800A7C79-432D-55F2-D124-41513CC21B1D}"/>
              </a:ext>
            </a:extLst>
          </p:cNvPr>
          <p:cNvGrpSpPr/>
          <p:nvPr/>
        </p:nvGrpSpPr>
        <p:grpSpPr>
          <a:xfrm>
            <a:off x="-9843" y="-2015"/>
            <a:ext cx="12204192" cy="554512"/>
            <a:chOff x="-8349" y="950081"/>
            <a:chExt cx="9147932" cy="554512"/>
          </a:xfrm>
        </p:grpSpPr>
        <p:sp>
          <p:nvSpPr>
            <p:cNvPr id="6" name="Oval 5">
              <a:extLst>
                <a:ext uri="{FF2B5EF4-FFF2-40B4-BE49-F238E27FC236}">
                  <a16:creationId xmlns:a16="http://schemas.microsoft.com/office/drawing/2014/main" id="{359164FA-DFB7-5790-1489-3607362D490A}"/>
                </a:ext>
              </a:extLst>
            </p:cNvPr>
            <p:cNvSpPr/>
            <p:nvPr/>
          </p:nvSpPr>
          <p:spPr>
            <a:xfrm>
              <a:off x="4351" y="1295966"/>
              <a:ext cx="9107424" cy="2086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6">
              <a:extLst>
                <a:ext uri="{FF2B5EF4-FFF2-40B4-BE49-F238E27FC236}">
                  <a16:creationId xmlns:a16="http://schemas.microsoft.com/office/drawing/2014/main" id="{B3554D06-AB7B-EAEE-CDF1-C760158F0BE6}"/>
                </a:ext>
              </a:extLst>
            </p:cNvPr>
            <p:cNvGrpSpPr/>
            <p:nvPr/>
          </p:nvGrpSpPr>
          <p:grpSpPr>
            <a:xfrm>
              <a:off x="-8349" y="950081"/>
              <a:ext cx="9147932" cy="466344"/>
              <a:chOff x="-8349" y="950081"/>
              <a:chExt cx="9147932" cy="466344"/>
            </a:xfrm>
          </p:grpSpPr>
          <p:pic>
            <p:nvPicPr>
              <p:cNvPr id="8" name="Picture 7">
                <a:extLst>
                  <a:ext uri="{FF2B5EF4-FFF2-40B4-BE49-F238E27FC236}">
                    <a16:creationId xmlns:a16="http://schemas.microsoft.com/office/drawing/2014/main" id="{9F1E9BDC-2DD1-017A-BFCD-62C6597FC38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9" name="Picture 8">
                <a:extLst>
                  <a:ext uri="{FF2B5EF4-FFF2-40B4-BE49-F238E27FC236}">
                    <a16:creationId xmlns:a16="http://schemas.microsoft.com/office/drawing/2014/main" id="{A7FE6FBE-F827-5E02-A867-1A8AC0604F1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grpSp>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9</a:t>
            </a:fld>
            <a:endParaRPr lang="en-US"/>
          </a:p>
        </p:txBody>
      </p:sp>
      <p:sp>
        <p:nvSpPr>
          <p:cNvPr id="10" name="Title 1">
            <a:extLst>
              <a:ext uri="{FF2B5EF4-FFF2-40B4-BE49-F238E27FC236}">
                <a16:creationId xmlns:a16="http://schemas.microsoft.com/office/drawing/2014/main" id="{AF7D34BE-02D7-6C5C-8A0F-5CAFC9F83440}"/>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68 AD:  Rebuttal #5</a:t>
            </a:r>
          </a:p>
        </p:txBody>
      </p:sp>
      <p:sp>
        <p:nvSpPr>
          <p:cNvPr id="11" name="TextBox 10">
            <a:extLst>
              <a:ext uri="{FF2B5EF4-FFF2-40B4-BE49-F238E27FC236}">
                <a16:creationId xmlns:a16="http://schemas.microsoft.com/office/drawing/2014/main" id="{928C9B5A-6ACC-3084-E07E-0BA173EA70E9}"/>
              </a:ext>
            </a:extLst>
          </p:cNvPr>
          <p:cNvSpPr txBox="1"/>
          <p:nvPr/>
        </p:nvSpPr>
        <p:spPr>
          <a:xfrm>
            <a:off x="1123312" y="3112101"/>
            <a:ext cx="9863142" cy="3539430"/>
          </a:xfrm>
          <a:prstGeom prst="rect">
            <a:avLst/>
          </a:prstGeom>
          <a:noFill/>
        </p:spPr>
        <p:txBody>
          <a:bodyPr wrap="square">
            <a:spAutoFit/>
          </a:bodyPr>
          <a:lstStyle/>
          <a:p>
            <a:pPr marL="342900" indent="-342900">
              <a:buFont typeface="Arial" panose="020B0604020202020204" pitchFamily="34" charset="0"/>
              <a:buChar char="•"/>
            </a:pPr>
            <a:r>
              <a:rPr lang="en-US" sz="2800" b="1" dirty="0">
                <a:latin typeface="Arial" panose="020B0604020202020204" pitchFamily="34" charset="0"/>
                <a:cs typeface="Arial" panose="020B0604020202020204" pitchFamily="34" charset="0"/>
              </a:rPr>
              <a:t>68 </a:t>
            </a:r>
            <a:r>
              <a:rPr lang="en-US" sz="2800" b="1" dirty="0" err="1">
                <a:latin typeface="Arial" panose="020B0604020202020204" pitchFamily="34" charset="0"/>
                <a:cs typeface="Arial" panose="020B0604020202020204" pitchFamily="34" charset="0"/>
              </a:rPr>
              <a:t>AD’ers</a:t>
            </a:r>
            <a:r>
              <a:rPr lang="en-US" sz="2800" b="1" dirty="0">
                <a:latin typeface="Arial" panose="020B0604020202020204" pitchFamily="34" charset="0"/>
                <a:cs typeface="Arial" panose="020B0604020202020204" pitchFamily="34" charset="0"/>
              </a:rPr>
              <a:t> claim John on Patmos, not in Jerusalem</a:t>
            </a:r>
          </a:p>
          <a:p>
            <a:pPr marL="800100" lvl="1" indent="-3429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How could John measure temple in Jerusalem?</a:t>
            </a:r>
          </a:p>
          <a:p>
            <a:endParaRPr lang="en-US" sz="28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800" b="1" dirty="0">
                <a:latin typeface="Arial" panose="020B0604020202020204" pitchFamily="34" charset="0"/>
                <a:cs typeface="Arial" panose="020B0604020202020204" pitchFamily="34" charset="0"/>
              </a:rPr>
              <a:t>Ezekiel 41:13</a:t>
            </a:r>
          </a:p>
          <a:p>
            <a:pPr marL="800100" lvl="1" indent="-3429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Ezekiel told to measure temple that did not yet exist</a:t>
            </a:r>
          </a:p>
          <a:p>
            <a:pPr marL="800100" lvl="1" indent="-3429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Ezekiel transported into the future?  No</a:t>
            </a:r>
          </a:p>
          <a:p>
            <a:pPr marL="800100" lvl="1" indent="-342900">
              <a:buFont typeface="Courier New" panose="02070309020205020404" pitchFamily="49" charset="0"/>
              <a:buChar char="o"/>
            </a:pPr>
            <a:endParaRPr lang="en-US" sz="28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800" b="1" dirty="0">
                <a:latin typeface="Arial" panose="020B0604020202020204" pitchFamily="34" charset="0"/>
                <a:cs typeface="Arial" panose="020B0604020202020204" pitchFamily="34" charset="0"/>
              </a:rPr>
              <a:t>Both clearly symbolic</a:t>
            </a:r>
          </a:p>
        </p:txBody>
      </p:sp>
      <p:sp>
        <p:nvSpPr>
          <p:cNvPr id="12" name="TextBox 11">
            <a:extLst>
              <a:ext uri="{FF2B5EF4-FFF2-40B4-BE49-F238E27FC236}">
                <a16:creationId xmlns:a16="http://schemas.microsoft.com/office/drawing/2014/main" id="{67DAD340-44BB-354E-FDA0-469883072CF2}"/>
              </a:ext>
            </a:extLst>
          </p:cNvPr>
          <p:cNvSpPr txBox="1"/>
          <p:nvPr/>
        </p:nvSpPr>
        <p:spPr>
          <a:xfrm>
            <a:off x="-6601" y="1136449"/>
            <a:ext cx="12192000" cy="1815882"/>
          </a:xfrm>
          <a:prstGeom prst="rect">
            <a:avLst/>
          </a:prstGeom>
          <a:solidFill>
            <a:srgbClr val="FFFF00"/>
          </a:solidFill>
          <a:ln>
            <a:solidFill>
              <a:schemeClr val="tx1"/>
            </a:solidFill>
          </a:ln>
        </p:spPr>
        <p:txBody>
          <a:bodyPr wrap="square">
            <a:spAutoFit/>
          </a:bodyPr>
          <a:lstStyle/>
          <a:p>
            <a:pPr algn="just"/>
            <a:r>
              <a:rPr lang="en-US" sz="2800" b="1" dirty="0">
                <a:solidFill>
                  <a:srgbClr val="C00000"/>
                </a:solidFill>
                <a:latin typeface="Arial" panose="020B0604020202020204" pitchFamily="34" charset="0"/>
                <a:cs typeface="Arial" panose="020B0604020202020204" pitchFamily="34" charset="0"/>
              </a:rPr>
              <a:t>Revelation 11:1</a:t>
            </a:r>
          </a:p>
          <a:p>
            <a:pPr algn="just"/>
            <a:r>
              <a:rPr lang="en-US" sz="2800" b="1" baseline="30000" dirty="0">
                <a:solidFill>
                  <a:srgbClr val="FF0000"/>
                </a:solidFill>
                <a:latin typeface="Arial" panose="020B0604020202020204" pitchFamily="34" charset="0"/>
                <a:cs typeface="Arial" panose="020B0604020202020204" pitchFamily="34" charset="0"/>
              </a:rPr>
              <a:t>1</a:t>
            </a:r>
            <a:r>
              <a:rPr lang="en-US" sz="2800" b="1" dirty="0">
                <a:latin typeface="Arial" panose="020B0604020202020204" pitchFamily="34" charset="0"/>
                <a:cs typeface="Arial" panose="020B0604020202020204" pitchFamily="34" charset="0"/>
              </a:rPr>
              <a:t> </a:t>
            </a:r>
            <a:r>
              <a:rPr lang="en-US" sz="2800" b="1" i="1" dirty="0">
                <a:latin typeface="Arial" panose="020B0604020202020204" pitchFamily="34" charset="0"/>
                <a:cs typeface="Arial" panose="020B0604020202020204" pitchFamily="34" charset="0"/>
              </a:rPr>
              <a:t>And there was given me a reed like unto a rod: and the angel stood, saying, </a:t>
            </a:r>
            <a:r>
              <a:rPr lang="en-US" sz="2800" b="1" i="1" dirty="0">
                <a:solidFill>
                  <a:srgbClr val="C00000"/>
                </a:solidFill>
                <a:latin typeface="Arial" panose="020B0604020202020204" pitchFamily="34" charset="0"/>
                <a:cs typeface="Arial" panose="020B0604020202020204" pitchFamily="34" charset="0"/>
              </a:rPr>
              <a:t>Rise, and measure the temple of God</a:t>
            </a:r>
            <a:r>
              <a:rPr lang="en-US" sz="2800" b="1" i="1" dirty="0">
                <a:latin typeface="Arial" panose="020B0604020202020204" pitchFamily="34" charset="0"/>
                <a:cs typeface="Arial" panose="020B0604020202020204" pitchFamily="34" charset="0"/>
              </a:rPr>
              <a:t>, and the altar, and them that worship therein.</a:t>
            </a:r>
          </a:p>
        </p:txBody>
      </p:sp>
      <p:sp>
        <p:nvSpPr>
          <p:cNvPr id="13" name="TextBox 12">
            <a:extLst>
              <a:ext uri="{FF2B5EF4-FFF2-40B4-BE49-F238E27FC236}">
                <a16:creationId xmlns:a16="http://schemas.microsoft.com/office/drawing/2014/main" id="{EE6C5686-4488-4A0D-88A3-61ABC839EB8B}"/>
              </a:ext>
            </a:extLst>
          </p:cNvPr>
          <p:cNvSpPr txBox="1"/>
          <p:nvPr/>
        </p:nvSpPr>
        <p:spPr>
          <a:xfrm>
            <a:off x="-20846" y="621867"/>
            <a:ext cx="12189103" cy="523220"/>
          </a:xfrm>
          <a:prstGeom prst="rect">
            <a:avLst/>
          </a:prstGeom>
          <a:noFill/>
          <a:ln>
            <a:noFill/>
          </a:ln>
        </p:spPr>
        <p:txBody>
          <a:bodyPr wrap="square">
            <a:spAutoFit/>
          </a:bodyPr>
          <a:lstStyle/>
          <a:p>
            <a:pPr algn="ctr"/>
            <a:r>
              <a:rPr lang="en-US" sz="2800" b="1" dirty="0">
                <a:latin typeface="Arial" panose="020B0604020202020204" pitchFamily="34" charset="0"/>
                <a:cs typeface="Arial" panose="020B0604020202020204" pitchFamily="34" charset="0"/>
              </a:rPr>
              <a:t>Verb Tense in Rev 11</a:t>
            </a:r>
          </a:p>
        </p:txBody>
      </p:sp>
    </p:spTree>
    <p:extLst>
      <p:ext uri="{BB962C8B-B14F-4D97-AF65-F5344CB8AC3E}">
        <p14:creationId xmlns:p14="http://schemas.microsoft.com/office/powerpoint/2010/main" val="1991968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animEffect transition="in" filter="fade">
                                      <p:cBhvr>
                                        <p:cTn id="10" dur="500"/>
                                        <p:tgtEl>
                                          <p:spTgt spid="1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animEffect transition="in" filter="fade">
                                      <p:cBhvr>
                                        <p:cTn id="15" dur="500"/>
                                        <p:tgtEl>
                                          <p:spTgt spid="11">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xEl>
                                              <p:pRg st="4" end="4"/>
                                            </p:txEl>
                                          </p:spTgt>
                                        </p:tgtEl>
                                        <p:attrNameLst>
                                          <p:attrName>style.visibility</p:attrName>
                                        </p:attrNameLst>
                                      </p:cBhvr>
                                      <p:to>
                                        <p:strVal val="visible"/>
                                      </p:to>
                                    </p:set>
                                    <p:animEffect transition="in" filter="fade">
                                      <p:cBhvr>
                                        <p:cTn id="18" dur="500"/>
                                        <p:tgtEl>
                                          <p:spTgt spid="11">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1">
                                            <p:txEl>
                                              <p:pRg st="5" end="5"/>
                                            </p:txEl>
                                          </p:spTgt>
                                        </p:tgtEl>
                                        <p:attrNameLst>
                                          <p:attrName>style.visibility</p:attrName>
                                        </p:attrNameLst>
                                      </p:cBhvr>
                                      <p:to>
                                        <p:strVal val="visible"/>
                                      </p:to>
                                    </p:set>
                                    <p:animEffect transition="in" filter="fade">
                                      <p:cBhvr>
                                        <p:cTn id="21" dur="500"/>
                                        <p:tgtEl>
                                          <p:spTgt spid="11">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1">
                                            <p:txEl>
                                              <p:pRg st="7" end="7"/>
                                            </p:txEl>
                                          </p:spTgt>
                                        </p:tgtEl>
                                        <p:attrNameLst>
                                          <p:attrName>style.visibility</p:attrName>
                                        </p:attrNameLst>
                                      </p:cBhvr>
                                      <p:to>
                                        <p:strVal val="visible"/>
                                      </p:to>
                                    </p:set>
                                    <p:animEffect transition="in" filter="fade">
                                      <p:cBhvr>
                                        <p:cTn id="26" dur="500"/>
                                        <p:tgtEl>
                                          <p:spTgt spid="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7535</TotalTime>
  <Words>4577</Words>
  <Application>Microsoft Office PowerPoint</Application>
  <PresentationFormat>Widescreen</PresentationFormat>
  <Paragraphs>625</Paragraphs>
  <Slides>30</Slides>
  <Notes>29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Arial Rounded MT Bold</vt:lpstr>
      <vt:lpstr>Calibri</vt:lpstr>
      <vt:lpstr>Courier New</vt:lpstr>
      <vt:lpstr>Symbol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United States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Jacobs, Bruce L CTR (US)</dc:creator>
  <cp:lastModifiedBy>Bruce Jacobs</cp:lastModifiedBy>
  <cp:revision>1780</cp:revision>
  <dcterms:created xsi:type="dcterms:W3CDTF">2017-05-11T18:36:00Z</dcterms:created>
  <dcterms:modified xsi:type="dcterms:W3CDTF">2024-03-25T14:10:37Z</dcterms:modified>
</cp:coreProperties>
</file>